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5"/>
  </p:notesMasterIdLst>
  <p:handoutMasterIdLst>
    <p:handoutMasterId r:id="rId26"/>
  </p:handoutMasterIdLst>
  <p:sldIdLst>
    <p:sldId id="339" r:id="rId5"/>
    <p:sldId id="340" r:id="rId6"/>
    <p:sldId id="269" r:id="rId7"/>
    <p:sldId id="289" r:id="rId8"/>
    <p:sldId id="408" r:id="rId9"/>
    <p:sldId id="267" r:id="rId10"/>
    <p:sldId id="1724" r:id="rId11"/>
    <p:sldId id="1726" r:id="rId12"/>
    <p:sldId id="1719" r:id="rId13"/>
    <p:sldId id="324" r:id="rId14"/>
    <p:sldId id="1720" r:id="rId15"/>
    <p:sldId id="315" r:id="rId16"/>
    <p:sldId id="364" r:id="rId17"/>
    <p:sldId id="1725" r:id="rId18"/>
    <p:sldId id="1721" r:id="rId19"/>
    <p:sldId id="350" r:id="rId20"/>
    <p:sldId id="311" r:id="rId21"/>
    <p:sldId id="313" r:id="rId22"/>
    <p:sldId id="1722" r:id="rId23"/>
    <p:sldId id="1723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203C3A-15A8-BD6A-24E8-234793D40CDA}" name="Ghosal, Malini" initials="GM" userId="S::malini.ghosal@pnnl.gov::f46e1cdf-3133-41ed-ba03-a98c3a1cc2f1" providerId="AD"/>
  <p188:author id="{F3FBDF57-D767-4321-D7D7-7ED2F4E16462}" name="Guddanti, Kishan Prudhvi" initials="GKP" userId="S::kishan.g@pnnl.gov::3dcc4863-95dd-4eb5-abbb-f752632251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FFFFFF"/>
    <a:srgbClr val="61B1E3"/>
    <a:srgbClr val="60A452"/>
    <a:srgbClr val="DB4828"/>
    <a:srgbClr val="000000"/>
    <a:srgbClr val="719500"/>
    <a:srgbClr val="007836"/>
    <a:srgbClr val="BE0F34"/>
    <a:srgbClr val="820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219D1-E44E-408B-B334-B46D5D26B3AC}" v="69" dt="2023-02-01T23:23:34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55C2E-CEBD-45B5-A28D-583FB17F1552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B7C3A-658B-4DD6-8FEA-620209A028F2}">
      <dgm:prSet/>
      <dgm:spPr/>
      <dgm:t>
        <a:bodyPr/>
        <a:lstStyle/>
        <a:p>
          <a:r>
            <a:rPr lang="en-US"/>
            <a:t>How much does the production cost increase?</a:t>
          </a:r>
        </a:p>
      </dgm:t>
    </dgm:pt>
    <dgm:pt modelId="{BED097EF-C1C1-4651-93EC-D87D6CD66781}" type="parTrans" cxnId="{2E7F6208-52F4-49C6-AD34-413B25BE6D94}">
      <dgm:prSet/>
      <dgm:spPr/>
      <dgm:t>
        <a:bodyPr/>
        <a:lstStyle/>
        <a:p>
          <a:endParaRPr lang="en-US"/>
        </a:p>
      </dgm:t>
    </dgm:pt>
    <dgm:pt modelId="{18005481-F4AC-46EE-A5F0-276835155769}" type="sibTrans" cxnId="{2E7F6208-52F4-49C6-AD34-413B25BE6D94}">
      <dgm:prSet/>
      <dgm:spPr/>
      <dgm:t>
        <a:bodyPr/>
        <a:lstStyle/>
        <a:p>
          <a:endParaRPr lang="en-US"/>
        </a:p>
      </dgm:t>
    </dgm:pt>
    <dgm:pt modelId="{FE3EB268-5D51-416F-8E83-0A691AA73176}">
      <dgm:prSet/>
      <dgm:spPr/>
      <dgm:t>
        <a:bodyPr/>
        <a:lstStyle/>
        <a:p>
          <a:r>
            <a:rPr lang="en-US"/>
            <a:t>Is there enough generation?</a:t>
          </a:r>
        </a:p>
      </dgm:t>
    </dgm:pt>
    <dgm:pt modelId="{67E5B136-50F2-4B27-A68A-534D5EFA52B5}" type="parTrans" cxnId="{EAA1E88F-B19E-4931-8D9B-F1D2E14D9841}">
      <dgm:prSet/>
      <dgm:spPr/>
      <dgm:t>
        <a:bodyPr/>
        <a:lstStyle/>
        <a:p>
          <a:endParaRPr lang="en-US"/>
        </a:p>
      </dgm:t>
    </dgm:pt>
    <dgm:pt modelId="{033326C5-9F8A-401B-91F6-2815E527F620}" type="sibTrans" cxnId="{EAA1E88F-B19E-4931-8D9B-F1D2E14D9841}">
      <dgm:prSet/>
      <dgm:spPr/>
      <dgm:t>
        <a:bodyPr/>
        <a:lstStyle/>
        <a:p>
          <a:endParaRPr lang="en-US"/>
        </a:p>
      </dgm:t>
    </dgm:pt>
    <dgm:pt modelId="{1548A879-C54C-4836-8155-4DE3CDF989E4}">
      <dgm:prSet custT="1"/>
      <dgm:spPr/>
      <dgm:t>
        <a:bodyPr/>
        <a:lstStyle/>
        <a:p>
          <a:r>
            <a:rPr lang="en-US" sz="1600" kern="1200">
              <a:solidFill>
                <a:srgbClr val="FFFFFF"/>
              </a:solidFill>
              <a:latin typeface="Arial"/>
              <a:ea typeface="+mn-ea"/>
              <a:cs typeface="+mn-cs"/>
            </a:rPr>
            <a:t>How is the fuel mix going be impacted?</a:t>
          </a:r>
        </a:p>
      </dgm:t>
    </dgm:pt>
    <dgm:pt modelId="{8F5343A6-9AC7-41F6-9662-27A9BFE898A7}" type="parTrans" cxnId="{A3A20AE3-7CA1-4DA9-8662-8BCD1DFA953C}">
      <dgm:prSet/>
      <dgm:spPr/>
      <dgm:t>
        <a:bodyPr/>
        <a:lstStyle/>
        <a:p>
          <a:endParaRPr lang="en-US"/>
        </a:p>
      </dgm:t>
    </dgm:pt>
    <dgm:pt modelId="{78F71946-783A-4C18-B384-519B8820A671}" type="sibTrans" cxnId="{A3A20AE3-7CA1-4DA9-8662-8BCD1DFA953C}">
      <dgm:prSet/>
      <dgm:spPr/>
      <dgm:t>
        <a:bodyPr/>
        <a:lstStyle/>
        <a:p>
          <a:endParaRPr lang="en-US"/>
        </a:p>
      </dgm:t>
    </dgm:pt>
    <dgm:pt modelId="{4168E9EB-3B8B-4875-ACBF-8A7B1E098842}">
      <dgm:prSet/>
      <dgm:spPr/>
      <dgm:t>
        <a:bodyPr/>
        <a:lstStyle/>
        <a:p>
          <a:r>
            <a:rPr lang="en-US"/>
            <a:t>Is there transmission congestion?</a:t>
          </a:r>
        </a:p>
      </dgm:t>
    </dgm:pt>
    <dgm:pt modelId="{DC291F8B-EEA3-4C9C-9C33-86230CAF164B}" type="parTrans" cxnId="{B02D2DAF-AED6-4DC7-BF0C-5D5EA2F4C896}">
      <dgm:prSet/>
      <dgm:spPr/>
      <dgm:t>
        <a:bodyPr/>
        <a:lstStyle/>
        <a:p>
          <a:endParaRPr lang="en-US"/>
        </a:p>
      </dgm:t>
    </dgm:pt>
    <dgm:pt modelId="{8C1EB3F5-AC7E-436E-8684-D8E83EB34521}" type="sibTrans" cxnId="{B02D2DAF-AED6-4DC7-BF0C-5D5EA2F4C896}">
      <dgm:prSet/>
      <dgm:spPr/>
      <dgm:t>
        <a:bodyPr/>
        <a:lstStyle/>
        <a:p>
          <a:endParaRPr lang="en-US"/>
        </a:p>
      </dgm:t>
    </dgm:pt>
    <dgm:pt modelId="{DB3EF279-2CBF-42A9-8F38-77B7B31D1344}" type="pres">
      <dgm:prSet presAssocID="{F4555C2E-CEBD-45B5-A28D-583FB17F1552}" presName="matrix" presStyleCnt="0">
        <dgm:presLayoutVars>
          <dgm:chMax val="1"/>
          <dgm:dir/>
          <dgm:resizeHandles val="exact"/>
        </dgm:presLayoutVars>
      </dgm:prSet>
      <dgm:spPr/>
    </dgm:pt>
    <dgm:pt modelId="{284D00FD-285C-4406-BBEF-3AC75F8E214D}" type="pres">
      <dgm:prSet presAssocID="{F4555C2E-CEBD-45B5-A28D-583FB17F1552}" presName="diamond" presStyleLbl="bgShp" presStyleIdx="0" presStyleCnt="1" custLinFactNeighborX="-2111" custLinFactNeighborY="-2852"/>
      <dgm:spPr/>
    </dgm:pt>
    <dgm:pt modelId="{1021D9C2-2D92-4BBB-941B-3C8CAE8C6349}" type="pres">
      <dgm:prSet presAssocID="{F4555C2E-CEBD-45B5-A28D-583FB17F155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E625B3C-3DC3-473B-A687-490110D4CDB7}" type="pres">
      <dgm:prSet presAssocID="{F4555C2E-CEBD-45B5-A28D-583FB17F155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150202-A4FA-45B0-BB1D-63A462509CC9}" type="pres">
      <dgm:prSet presAssocID="{F4555C2E-CEBD-45B5-A28D-583FB17F155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0B42C1-73A0-4148-929E-BFB32468F404}" type="pres">
      <dgm:prSet presAssocID="{F4555C2E-CEBD-45B5-A28D-583FB17F155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E7F6208-52F4-49C6-AD34-413B25BE6D94}" srcId="{F4555C2E-CEBD-45B5-A28D-583FB17F1552}" destId="{238B7C3A-658B-4DD6-8FEA-620209A028F2}" srcOrd="0" destOrd="0" parTransId="{BED097EF-C1C1-4651-93EC-D87D6CD66781}" sibTransId="{18005481-F4AC-46EE-A5F0-276835155769}"/>
    <dgm:cxn modelId="{A532BA5E-8503-44BD-9A39-884622B02651}" type="presOf" srcId="{1548A879-C54C-4836-8155-4DE3CDF989E4}" destId="{50150202-A4FA-45B0-BB1D-63A462509CC9}" srcOrd="0" destOrd="0" presId="urn:microsoft.com/office/officeart/2005/8/layout/matrix3"/>
    <dgm:cxn modelId="{23BB8563-3326-4015-B068-70162497BF41}" type="presOf" srcId="{4168E9EB-3B8B-4875-ACBF-8A7B1E098842}" destId="{840B42C1-73A0-4148-929E-BFB32468F404}" srcOrd="0" destOrd="0" presId="urn:microsoft.com/office/officeart/2005/8/layout/matrix3"/>
    <dgm:cxn modelId="{209EEB4B-5C8C-4031-B9AB-44638BF97D53}" type="presOf" srcId="{238B7C3A-658B-4DD6-8FEA-620209A028F2}" destId="{1021D9C2-2D92-4BBB-941B-3C8CAE8C6349}" srcOrd="0" destOrd="0" presId="urn:microsoft.com/office/officeart/2005/8/layout/matrix3"/>
    <dgm:cxn modelId="{EAA1E88F-B19E-4931-8D9B-F1D2E14D9841}" srcId="{F4555C2E-CEBD-45B5-A28D-583FB17F1552}" destId="{FE3EB268-5D51-416F-8E83-0A691AA73176}" srcOrd="1" destOrd="0" parTransId="{67E5B136-50F2-4B27-A68A-534D5EFA52B5}" sibTransId="{033326C5-9F8A-401B-91F6-2815E527F620}"/>
    <dgm:cxn modelId="{6D354496-0DF3-4BA9-BAB4-961C76975B86}" type="presOf" srcId="{FE3EB268-5D51-416F-8E83-0A691AA73176}" destId="{CE625B3C-3DC3-473B-A687-490110D4CDB7}" srcOrd="0" destOrd="0" presId="urn:microsoft.com/office/officeart/2005/8/layout/matrix3"/>
    <dgm:cxn modelId="{FE08A59E-C3BE-4707-A691-2648BB0EF642}" type="presOf" srcId="{F4555C2E-CEBD-45B5-A28D-583FB17F1552}" destId="{DB3EF279-2CBF-42A9-8F38-77B7B31D1344}" srcOrd="0" destOrd="0" presId="urn:microsoft.com/office/officeart/2005/8/layout/matrix3"/>
    <dgm:cxn modelId="{B02D2DAF-AED6-4DC7-BF0C-5D5EA2F4C896}" srcId="{F4555C2E-CEBD-45B5-A28D-583FB17F1552}" destId="{4168E9EB-3B8B-4875-ACBF-8A7B1E098842}" srcOrd="3" destOrd="0" parTransId="{DC291F8B-EEA3-4C9C-9C33-86230CAF164B}" sibTransId="{8C1EB3F5-AC7E-436E-8684-D8E83EB34521}"/>
    <dgm:cxn modelId="{A3A20AE3-7CA1-4DA9-8662-8BCD1DFA953C}" srcId="{F4555C2E-CEBD-45B5-A28D-583FB17F1552}" destId="{1548A879-C54C-4836-8155-4DE3CDF989E4}" srcOrd="2" destOrd="0" parTransId="{8F5343A6-9AC7-41F6-9662-27A9BFE898A7}" sibTransId="{78F71946-783A-4C18-B384-519B8820A671}"/>
    <dgm:cxn modelId="{71ACBCC5-9A56-4D21-B431-388A97B559EC}" type="presParOf" srcId="{DB3EF279-2CBF-42A9-8F38-77B7B31D1344}" destId="{284D00FD-285C-4406-BBEF-3AC75F8E214D}" srcOrd="0" destOrd="0" presId="urn:microsoft.com/office/officeart/2005/8/layout/matrix3"/>
    <dgm:cxn modelId="{D528EC50-5306-4684-A1A9-921510AEC567}" type="presParOf" srcId="{DB3EF279-2CBF-42A9-8F38-77B7B31D1344}" destId="{1021D9C2-2D92-4BBB-941B-3C8CAE8C6349}" srcOrd="1" destOrd="0" presId="urn:microsoft.com/office/officeart/2005/8/layout/matrix3"/>
    <dgm:cxn modelId="{3697D380-C55C-4E13-8FBF-303D55041C2D}" type="presParOf" srcId="{DB3EF279-2CBF-42A9-8F38-77B7B31D1344}" destId="{CE625B3C-3DC3-473B-A687-490110D4CDB7}" srcOrd="2" destOrd="0" presId="urn:microsoft.com/office/officeart/2005/8/layout/matrix3"/>
    <dgm:cxn modelId="{7C098BA4-BF65-46CF-B076-1EC8820526C3}" type="presParOf" srcId="{DB3EF279-2CBF-42A9-8F38-77B7B31D1344}" destId="{50150202-A4FA-45B0-BB1D-63A462509CC9}" srcOrd="3" destOrd="0" presId="urn:microsoft.com/office/officeart/2005/8/layout/matrix3"/>
    <dgm:cxn modelId="{B9B4A985-561E-48D4-A5D9-A67BBFB9F1A1}" type="presParOf" srcId="{DB3EF279-2CBF-42A9-8F38-77B7B31D1344}" destId="{840B42C1-73A0-4148-929E-BFB32468F40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D00FD-285C-4406-BBEF-3AC75F8E214D}">
      <dsp:nvSpPr>
        <dsp:cNvPr id="0" name=""/>
        <dsp:cNvSpPr/>
      </dsp:nvSpPr>
      <dsp:spPr>
        <a:xfrm>
          <a:off x="537076" y="0"/>
          <a:ext cx="3419594" cy="341959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1D9C2-2D92-4BBB-941B-3C8CAE8C6349}">
      <dsp:nvSpPr>
        <dsp:cNvPr id="0" name=""/>
        <dsp:cNvSpPr/>
      </dsp:nvSpPr>
      <dsp:spPr>
        <a:xfrm>
          <a:off x="934125" y="324861"/>
          <a:ext cx="1333641" cy="1333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much does the production cost increase?</a:t>
          </a:r>
        </a:p>
      </dsp:txBody>
      <dsp:txXfrm>
        <a:off x="999228" y="389964"/>
        <a:ext cx="1203435" cy="1203435"/>
      </dsp:txXfrm>
    </dsp:sp>
    <dsp:sp modelId="{CE625B3C-3DC3-473B-A687-490110D4CDB7}">
      <dsp:nvSpPr>
        <dsp:cNvPr id="0" name=""/>
        <dsp:cNvSpPr/>
      </dsp:nvSpPr>
      <dsp:spPr>
        <a:xfrm>
          <a:off x="2370355" y="324861"/>
          <a:ext cx="1333641" cy="1333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Is there enough generation?</a:t>
          </a:r>
        </a:p>
      </dsp:txBody>
      <dsp:txXfrm>
        <a:off x="2435458" y="389964"/>
        <a:ext cx="1203435" cy="1203435"/>
      </dsp:txXfrm>
    </dsp:sp>
    <dsp:sp modelId="{50150202-A4FA-45B0-BB1D-63A462509CC9}">
      <dsp:nvSpPr>
        <dsp:cNvPr id="0" name=""/>
        <dsp:cNvSpPr/>
      </dsp:nvSpPr>
      <dsp:spPr>
        <a:xfrm>
          <a:off x="934125" y="1761090"/>
          <a:ext cx="1333641" cy="1333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FFFFFF"/>
              </a:solidFill>
              <a:latin typeface="Arial"/>
              <a:ea typeface="+mn-ea"/>
              <a:cs typeface="+mn-cs"/>
            </a:rPr>
            <a:t>How is the fuel mix going be impacted?</a:t>
          </a:r>
        </a:p>
      </dsp:txBody>
      <dsp:txXfrm>
        <a:off x="999228" y="1826193"/>
        <a:ext cx="1203435" cy="1203435"/>
      </dsp:txXfrm>
    </dsp:sp>
    <dsp:sp modelId="{840B42C1-73A0-4148-929E-BFB32468F404}">
      <dsp:nvSpPr>
        <dsp:cNvPr id="0" name=""/>
        <dsp:cNvSpPr/>
      </dsp:nvSpPr>
      <dsp:spPr>
        <a:xfrm>
          <a:off x="2370355" y="1761090"/>
          <a:ext cx="1333641" cy="1333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Is there transmission congestion?</a:t>
          </a:r>
        </a:p>
      </dsp:txBody>
      <dsp:txXfrm>
        <a:off x="2435458" y="1826193"/>
        <a:ext cx="1203435" cy="1203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Stock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0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NAEPG is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7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E0D0D"/>
                </a:solidFill>
                <a:effectLst/>
                <a:latin typeface="Merriweather" panose="00000500000000000000" pitchFamily="2" charset="0"/>
              </a:rPr>
              <a:t>Grid Operations, Decarbonization, Environmental and Energy Equity Platform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0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9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June 21, 2023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fdc.energy.gov/data/1038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www.nrel.gov/transportation/fleettest-fleet-dna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10.png"/><Relationship Id="rId4" Type="http://schemas.openxmlformats.org/officeDocument/2006/relationships/image" Target="../media/image9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/>
              <a:t>Assessing the Impact of Transportation Electrification on the Electric Grid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/>
              <a:t>Malini Ghosal*, Samrat Acharya*, </a:t>
            </a:r>
            <a:r>
              <a:rPr lang="en-US" sz="1600" b="0"/>
              <a:t>Travis B Thurber, </a:t>
            </a:r>
          </a:p>
          <a:p>
            <a:r>
              <a:rPr lang="en-US" sz="1600" b="0"/>
              <a:t>Allison M Campbell,  Casey Burleyson and Yang 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0529" y="6596967"/>
            <a:ext cx="4572000" cy="274320"/>
          </a:xfrm>
        </p:spPr>
        <p:txBody>
          <a:bodyPr/>
          <a:lstStyle/>
          <a:p>
            <a:r>
              <a:rPr lang="en-US" b="1"/>
              <a:t>*Power Systems Research Engineer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June 21,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29AC58-ED73-57A0-F92F-CFE6ABF2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45" y="2040685"/>
            <a:ext cx="8807562" cy="59078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890" y="302875"/>
            <a:ext cx="11430000" cy="1310979"/>
          </a:xfrm>
        </p:spPr>
        <p:txBody>
          <a:bodyPr/>
          <a:lstStyle/>
          <a:p>
            <a:r>
              <a:rPr lang="en-US"/>
              <a:t>Transportation Load Downscaling Method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5E7B16-0C9A-451B-9B57-96903E5EBFC8}"/>
              </a:ext>
            </a:extLst>
          </p:cNvPr>
          <p:cNvCxnSpPr>
            <a:cxnSpLocks/>
          </p:cNvCxnSpPr>
          <p:nvPr/>
        </p:nvCxnSpPr>
        <p:spPr>
          <a:xfrm>
            <a:off x="3044160" y="5630334"/>
            <a:ext cx="721367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79799E-3394-46D3-88E1-1B5E8D35611C}"/>
              </a:ext>
            </a:extLst>
          </p:cNvPr>
          <p:cNvCxnSpPr>
            <a:cxnSpLocks/>
          </p:cNvCxnSpPr>
          <p:nvPr/>
        </p:nvCxnSpPr>
        <p:spPr>
          <a:xfrm>
            <a:off x="3023378" y="7788179"/>
            <a:ext cx="8904717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6FA46A-9EE2-4D1C-99DE-A85C98291326}"/>
              </a:ext>
            </a:extLst>
          </p:cNvPr>
          <p:cNvCxnSpPr>
            <a:cxnSpLocks/>
          </p:cNvCxnSpPr>
          <p:nvPr/>
        </p:nvCxnSpPr>
        <p:spPr>
          <a:xfrm flipH="1">
            <a:off x="3015865" y="5630334"/>
            <a:ext cx="28295" cy="215784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21A4BC-4BE6-4B3C-AD9B-1FC7D7260071}"/>
              </a:ext>
            </a:extLst>
          </p:cNvPr>
          <p:cNvCxnSpPr>
            <a:cxnSpLocks/>
          </p:cNvCxnSpPr>
          <p:nvPr/>
        </p:nvCxnSpPr>
        <p:spPr>
          <a:xfrm>
            <a:off x="11928095" y="5038053"/>
            <a:ext cx="0" cy="275012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CE9D24-8073-4EEC-BF17-0CEDDF0E3A1C}"/>
              </a:ext>
            </a:extLst>
          </p:cNvPr>
          <p:cNvCxnSpPr>
            <a:cxnSpLocks/>
          </p:cNvCxnSpPr>
          <p:nvPr/>
        </p:nvCxnSpPr>
        <p:spPr>
          <a:xfrm>
            <a:off x="10257830" y="5038053"/>
            <a:ext cx="1670265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A99F5D-52EF-492C-99A0-946B2BC3DE1E}"/>
              </a:ext>
            </a:extLst>
          </p:cNvPr>
          <p:cNvCxnSpPr>
            <a:cxnSpLocks/>
          </p:cNvCxnSpPr>
          <p:nvPr/>
        </p:nvCxnSpPr>
        <p:spPr>
          <a:xfrm>
            <a:off x="10257830" y="5038053"/>
            <a:ext cx="0" cy="59228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FFD8B91-B41E-4A0F-B76C-2ADE601F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549" y="1358065"/>
            <a:ext cx="3887851" cy="1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96452-EC4A-4AD4-97D9-B81F1800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565090-8A82-48AF-96F0-7A41C987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Disaggregation and Fleet Size Assumption for LDV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0E7E6-1126-4DE2-B0BB-89A13EF783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012185" cy="3087675"/>
          </a:xfrm>
        </p:spPr>
        <p:txBody>
          <a:bodyPr/>
          <a:lstStyle/>
          <a:p>
            <a:r>
              <a:rPr lang="en-US"/>
              <a:t>State to county disaggregation: The county-specific LDV registration data for 2019 were used as a reference point to identify what percentage of the total number of vehicles in a state was registered in every county.</a:t>
            </a:r>
          </a:p>
          <a:p>
            <a:r>
              <a:rPr lang="en-US"/>
              <a:t>County to BA level aggregation</a:t>
            </a:r>
          </a:p>
          <a:p>
            <a:r>
              <a:rPr lang="en-US"/>
              <a:t>County level mean temperature information is used.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B7F4-D588-4BB6-8D41-B865E2D3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785" y="1279827"/>
            <a:ext cx="5764987" cy="3301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2B9E1-8B59-45D5-99B0-378F2FAC41FE}"/>
              </a:ext>
            </a:extLst>
          </p:cNvPr>
          <p:cNvSpPr txBox="1"/>
          <p:nvPr/>
        </p:nvSpPr>
        <p:spPr>
          <a:xfrm>
            <a:off x="8250958" y="4602168"/>
            <a:ext cx="7955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Fig. County level EV adoption from vehicle registration data *</a:t>
            </a:r>
          </a:p>
          <a:p>
            <a:r>
              <a:rPr lang="en-US" sz="1400"/>
              <a:t>[1] https://www.atlasevhub.com/materials/state-ev-registration-data#data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CCF74-50D7-4B99-BD86-3A5FF5AA71D8}"/>
              </a:ext>
            </a:extLst>
          </p:cNvPr>
          <p:cNvSpPr/>
          <p:nvPr/>
        </p:nvSpPr>
        <p:spPr>
          <a:xfrm>
            <a:off x="9519175" y="5326541"/>
            <a:ext cx="1454726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 Level energy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FC50DC-9C3D-44F3-A752-E7DA604F4B53}"/>
              </a:ext>
            </a:extLst>
          </p:cNvPr>
          <p:cNvSpPr/>
          <p:nvPr/>
        </p:nvSpPr>
        <p:spPr>
          <a:xfrm>
            <a:off x="9519174" y="6414879"/>
            <a:ext cx="1454727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 Level </a:t>
            </a:r>
            <a:r>
              <a:rPr lang="en-US" sz="1800" err="1"/>
              <a:t>vkm</a:t>
            </a:r>
            <a:endParaRPr lang="en-US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DE8A58-0092-486C-8CE2-D8C2B82C9CDC}"/>
              </a:ext>
            </a:extLst>
          </p:cNvPr>
          <p:cNvCxnSpPr/>
          <p:nvPr/>
        </p:nvCxnSpPr>
        <p:spPr>
          <a:xfrm>
            <a:off x="10973901" y="56798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3542C-0258-4531-BF95-569242FB2CBD}"/>
              </a:ext>
            </a:extLst>
          </p:cNvPr>
          <p:cNvSpPr/>
          <p:nvPr/>
        </p:nvSpPr>
        <p:spPr>
          <a:xfrm>
            <a:off x="11812102" y="5679832"/>
            <a:ext cx="2072340" cy="893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Number of EVs in a fleet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71334E9-1613-41EF-9FF0-AE94E9372BD4}"/>
              </a:ext>
            </a:extLst>
          </p:cNvPr>
          <p:cNvCxnSpPr/>
          <p:nvPr/>
        </p:nvCxnSpPr>
        <p:spPr>
          <a:xfrm>
            <a:off x="10973901" y="5679832"/>
            <a:ext cx="803565" cy="3532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729F72A-23E9-4091-808E-76825EB0BF2A}"/>
              </a:ext>
            </a:extLst>
          </p:cNvPr>
          <p:cNvCxnSpPr>
            <a:stCxn id="9" idx="3"/>
          </p:cNvCxnSpPr>
          <p:nvPr/>
        </p:nvCxnSpPr>
        <p:spPr>
          <a:xfrm flipV="1">
            <a:off x="10973901" y="6331747"/>
            <a:ext cx="817420" cy="436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4F3890-8576-4412-9664-BD379D7AD021}"/>
              </a:ext>
            </a:extLst>
          </p:cNvPr>
          <p:cNvSpPr txBox="1"/>
          <p:nvPr/>
        </p:nvSpPr>
        <p:spPr>
          <a:xfrm>
            <a:off x="1615563" y="6330091"/>
            <a:ext cx="575398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>
                <a:solidFill>
                  <a:srgbClr val="222222"/>
                </a:solidFill>
                <a:latin typeface="Arial" panose="020B0604020202020204" pitchFamily="34" charset="0"/>
              </a:rPr>
              <a:t>*Kintner-Meyer, M., et al. </a:t>
            </a:r>
            <a:r>
              <a:rPr lang="en-US" sz="1680" b="1" i="1">
                <a:solidFill>
                  <a:srgbClr val="222222"/>
                </a:solidFill>
                <a:latin typeface="Arial" panose="020B0604020202020204" pitchFamily="34" charset="0"/>
              </a:rPr>
              <a:t>Electric vehicles at scale–phase I analysis: High EV adoption impacts on the western US power grid</a:t>
            </a:r>
            <a:r>
              <a:rPr lang="en-US" sz="1680" b="1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680">
                <a:solidFill>
                  <a:srgbClr val="222222"/>
                </a:solidFill>
                <a:latin typeface="Arial" panose="020B0604020202020204" pitchFamily="34" charset="0"/>
              </a:rPr>
              <a:t>No. PNNL-29894. 2020.</a:t>
            </a:r>
            <a:endParaRPr lang="en-US" sz="168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0694-CD91-46A7-9813-7B050F33070F}"/>
              </a:ext>
            </a:extLst>
          </p:cNvPr>
          <p:cNvSpPr txBox="1"/>
          <p:nvPr/>
        </p:nvSpPr>
        <p:spPr>
          <a:xfrm>
            <a:off x="9658350" y="7232396"/>
            <a:ext cx="81032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Fig. Fleet Size Assumption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9CF2A2E-EB1C-455F-854A-04A69690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43" y="6768170"/>
            <a:ext cx="3500313" cy="16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E98B3-90BE-A947-A15B-77C949FF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CC8F3-ADDC-0A45-A554-CE7D3021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LDV Load Shape from EVI Pro*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2CC7E43-B12F-AA46-95D1-AD1D8BF362B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924035" y="2799664"/>
            <a:ext cx="5960695" cy="3973796"/>
          </a:xfr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45591EB-D7A6-9348-95C9-5A426B84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06" y="2878887"/>
            <a:ext cx="5960693" cy="397379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DFFA842-79B1-49F5-B8D1-DA87F68B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29" y="6286757"/>
            <a:ext cx="4061612" cy="1942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8B77E4-4510-4C04-BDCB-CC844BDC84D6}"/>
              </a:ext>
            </a:extLst>
          </p:cNvPr>
          <p:cNvSpPr txBox="1"/>
          <p:nvPr/>
        </p:nvSpPr>
        <p:spPr>
          <a:xfrm>
            <a:off x="9631517" y="6905808"/>
            <a:ext cx="3862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*Wood, Eric W., et al. </a:t>
            </a:r>
            <a:r>
              <a:rPr lang="en-US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Charging electric vehicles in smart cities: An EVI-Pro analysis of </a:t>
            </a:r>
            <a:r>
              <a:rPr lang="en-US" sz="1200" i="1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olumbus, </a:t>
            </a:r>
            <a:r>
              <a:rPr lang="en-US" sz="1200" i="1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US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hio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No. NREL/TP-5400-70367. National Renewable Energy Lab.(NREL), Golden, CO (United States), 2018.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84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EAF2D-7CBC-4A6B-A238-7E4F41A5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FBDD4-A2AE-421C-BDB3-4A4B7A24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BA/County Level LDV Shape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70374-8AE9-4C7F-825B-0D3089E4217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38925" y="6251256"/>
            <a:ext cx="12801600" cy="1629209"/>
          </a:xfrm>
        </p:spPr>
        <p:txBody>
          <a:bodyPr/>
          <a:lstStyle/>
          <a:p>
            <a:r>
              <a:rPr lang="en-US"/>
              <a:t>As we can see, higher temperature during Arizona summer is impacting the battery charging/discharging model and therefore, more energy is consumed.</a:t>
            </a:r>
          </a:p>
          <a:p>
            <a:r>
              <a:rPr lang="en-US"/>
              <a:t>No assumption of month-to-month variability in total vehicles miles traveled is assumed.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30C300-AB42-4526-8F4A-FD1B1478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64" y="1652250"/>
            <a:ext cx="9325727" cy="47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1A8E2CF-5281-441F-9315-FCCC1FA4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604" y="-50964"/>
            <a:ext cx="4086550" cy="19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29AC58-ED73-57A0-F92F-CFE6ABF2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45" y="2018913"/>
            <a:ext cx="8807562" cy="59078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890" y="302875"/>
            <a:ext cx="11430000" cy="1310979"/>
          </a:xfrm>
        </p:spPr>
        <p:txBody>
          <a:bodyPr/>
          <a:lstStyle/>
          <a:p>
            <a:r>
              <a:rPr lang="en-US"/>
              <a:t>Transportation Load Downscaling Method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5E7B16-0C9A-451B-9B57-96903E5EBFC8}"/>
              </a:ext>
            </a:extLst>
          </p:cNvPr>
          <p:cNvCxnSpPr>
            <a:cxnSpLocks/>
          </p:cNvCxnSpPr>
          <p:nvPr/>
        </p:nvCxnSpPr>
        <p:spPr>
          <a:xfrm>
            <a:off x="3044160" y="5630334"/>
            <a:ext cx="721367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79799E-3394-46D3-88E1-1B5E8D35611C}"/>
              </a:ext>
            </a:extLst>
          </p:cNvPr>
          <p:cNvCxnSpPr>
            <a:cxnSpLocks/>
          </p:cNvCxnSpPr>
          <p:nvPr/>
        </p:nvCxnSpPr>
        <p:spPr>
          <a:xfrm>
            <a:off x="3023378" y="7788179"/>
            <a:ext cx="8904717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6FA46A-9EE2-4D1C-99DE-A85C98291326}"/>
              </a:ext>
            </a:extLst>
          </p:cNvPr>
          <p:cNvCxnSpPr>
            <a:cxnSpLocks/>
          </p:cNvCxnSpPr>
          <p:nvPr/>
        </p:nvCxnSpPr>
        <p:spPr>
          <a:xfrm flipH="1">
            <a:off x="3015865" y="5630334"/>
            <a:ext cx="28295" cy="215784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21A4BC-4BE6-4B3C-AD9B-1FC7D7260071}"/>
              </a:ext>
            </a:extLst>
          </p:cNvPr>
          <p:cNvCxnSpPr>
            <a:cxnSpLocks/>
          </p:cNvCxnSpPr>
          <p:nvPr/>
        </p:nvCxnSpPr>
        <p:spPr>
          <a:xfrm>
            <a:off x="11928095" y="5038053"/>
            <a:ext cx="0" cy="275012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CE9D24-8073-4EEC-BF17-0CEDDF0E3A1C}"/>
              </a:ext>
            </a:extLst>
          </p:cNvPr>
          <p:cNvCxnSpPr>
            <a:cxnSpLocks/>
          </p:cNvCxnSpPr>
          <p:nvPr/>
        </p:nvCxnSpPr>
        <p:spPr>
          <a:xfrm>
            <a:off x="10257830" y="5038053"/>
            <a:ext cx="1670265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A99F5D-52EF-492C-99A0-946B2BC3DE1E}"/>
              </a:ext>
            </a:extLst>
          </p:cNvPr>
          <p:cNvCxnSpPr>
            <a:cxnSpLocks/>
          </p:cNvCxnSpPr>
          <p:nvPr/>
        </p:nvCxnSpPr>
        <p:spPr>
          <a:xfrm>
            <a:off x="10257830" y="5038053"/>
            <a:ext cx="0" cy="59228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A82B131-3F82-4740-9A8B-1E5A01DD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452" y="1366922"/>
            <a:ext cx="3850821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54E2E-35D0-4862-8F31-64EE11B0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865BC9-6E31-45BC-864C-A2622DA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602" y="697311"/>
            <a:ext cx="10972800" cy="1310979"/>
          </a:xfrm>
        </p:spPr>
        <p:txBody>
          <a:bodyPr lIns="0" tIns="45720" rIns="91440" bIns="45720" anchor="b"/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MDVs &amp; HDVs- Spatial Distribution in WECC</a:t>
            </a:r>
            <a:endParaRPr lang="en-US" b="0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E6806-DA14-41C2-93FE-2F577DC95BA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970295" cy="5486401"/>
          </a:xfrm>
        </p:spPr>
        <p:txBody>
          <a:bodyPr/>
          <a:lstStyle/>
          <a:p>
            <a:r>
              <a:rPr lang="en-US"/>
              <a:t>Cities and jurisdictions where clean air regulations (non-attainment zones) may drive zero-emission vehicle policies. </a:t>
            </a:r>
          </a:p>
          <a:p>
            <a:r>
              <a:rPr lang="en-US"/>
              <a:t>Sharing algorithm: above criteria + cities with population above 100,000.</a:t>
            </a:r>
          </a:p>
          <a:p>
            <a:r>
              <a:rPr lang="en-US"/>
              <a:t>The total number of electric MDVs was then applied based on a proportional percentage of the population of the 313 cities.</a:t>
            </a:r>
          </a:p>
          <a:p>
            <a:r>
              <a:rPr lang="en-US"/>
              <a:t>The total number of electric MDVs for the WECC are 70,000 or about 35% of the assumed national electric MDV fleet of 200,000.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8A26-9D30-49BD-9853-CCF3D7B9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42" y="2875450"/>
            <a:ext cx="4274239" cy="358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67005-3ABD-4759-830F-9AECCE4BD16E}"/>
              </a:ext>
            </a:extLst>
          </p:cNvPr>
          <p:cNvSpPr txBox="1"/>
          <p:nvPr/>
        </p:nvSpPr>
        <p:spPr>
          <a:xfrm>
            <a:off x="8466924" y="6764056"/>
            <a:ext cx="575398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>
                <a:solidFill>
                  <a:srgbClr val="222222"/>
                </a:solidFill>
                <a:latin typeface="Arial" panose="020B0604020202020204" pitchFamily="34" charset="0"/>
              </a:rPr>
              <a:t>Kintner-Meyer, M., et al. </a:t>
            </a:r>
            <a:r>
              <a:rPr lang="en-US" sz="1680" b="1" i="1">
                <a:solidFill>
                  <a:srgbClr val="222222"/>
                </a:solidFill>
                <a:latin typeface="Arial" panose="020B0604020202020204" pitchFamily="34" charset="0"/>
              </a:rPr>
              <a:t>Electric vehicles at scale–phase I analysis: High EV adoption impacts on the western US power grid</a:t>
            </a:r>
            <a:r>
              <a:rPr lang="en-US" sz="1680" b="1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680">
                <a:solidFill>
                  <a:srgbClr val="222222"/>
                </a:solidFill>
                <a:latin typeface="Arial" panose="020B0604020202020204" pitchFamily="34" charset="0"/>
              </a:rPr>
              <a:t>No. PNNL-29894. 2020.</a:t>
            </a:r>
            <a:endParaRPr lang="en-US" sz="168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21FF7D8-15CA-48A4-99F1-FCECC8FF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836" y="1527591"/>
            <a:ext cx="2824158" cy="1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C9D8A-7B8A-2046-AAB0-BBD2D2A3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ECC72-865B-834D-BE63-7D69CA7F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Dataset Used for MDVs and HDVs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36F63-5B70-41F9-80BC-A862BBF4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49" y="1990576"/>
            <a:ext cx="4485030" cy="267781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E4BDBF-C1EB-0A25-877E-3A584E3F5D5F}"/>
              </a:ext>
            </a:extLst>
          </p:cNvPr>
          <p:cNvGraphicFramePr>
            <a:graphicFrameLocks noGrp="1"/>
          </p:cNvGraphicFramePr>
          <p:nvPr/>
        </p:nvGraphicFramePr>
        <p:xfrm>
          <a:off x="11672584" y="1908311"/>
          <a:ext cx="2032000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48">
                  <a:extLst>
                    <a:ext uri="{9D8B030D-6E8A-4147-A177-3AD203B41FA5}">
                      <a16:colId xmlns:a16="http://schemas.microsoft.com/office/drawing/2014/main" val="2033562504"/>
                    </a:ext>
                  </a:extLst>
                </a:gridCol>
                <a:gridCol w="792352">
                  <a:extLst>
                    <a:ext uri="{9D8B030D-6E8A-4147-A177-3AD203B41FA5}">
                      <a16:colId xmlns:a16="http://schemas.microsoft.com/office/drawing/2014/main" val="464582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Classes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661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Delivery Vans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3-6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995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Delivery Trucks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3-7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983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School Buses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3-6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849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Transit Buses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 &amp; 8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87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Bucket Trucks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3-7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675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Service Vans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 &amp; 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516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Tractors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 &amp; 8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460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Refuse Trucks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0741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170F01-6AB6-7DE1-66D4-A24738D5255C}"/>
              </a:ext>
            </a:extLst>
          </p:cNvPr>
          <p:cNvGraphicFramePr>
            <a:graphicFrameLocks noGrp="1"/>
          </p:cNvGraphicFramePr>
          <p:nvPr/>
        </p:nvGraphicFramePr>
        <p:xfrm>
          <a:off x="6844087" y="5171098"/>
          <a:ext cx="3695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328959445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96596215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172032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Type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Class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GVWR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573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LDV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 &amp; 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&lt;10k lbs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087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MDV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3-6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10k-26k lbs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905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HDV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 &amp; 8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&gt;26k lbs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4568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9C3516-2FA4-3DA7-3575-17D0CE61B71D}"/>
              </a:ext>
            </a:extLst>
          </p:cNvPr>
          <p:cNvSpPr txBox="1"/>
          <p:nvPr/>
        </p:nvSpPr>
        <p:spPr>
          <a:xfrm>
            <a:off x="6796355" y="6727004"/>
            <a:ext cx="3411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Based on Us Federal Highway </a:t>
            </a:r>
            <a:endParaRPr lang="en-US"/>
          </a:p>
          <a:p>
            <a:r>
              <a:rPr lang="en-US" sz="1600">
                <a:cs typeface="Arial"/>
              </a:rPr>
              <a:t>Administration* (</a:t>
            </a:r>
            <a:r>
              <a:rPr lang="en-US" sz="1600">
                <a:cs typeface="Arial"/>
                <a:hlinkClick r:id="rId3"/>
              </a:rPr>
              <a:t>AFDC</a:t>
            </a:r>
            <a:r>
              <a:rPr lang="en-US" sz="1600">
                <a:cs typeface="Arial"/>
              </a:rPr>
              <a:t>)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40E-0C21-60BA-5642-B4651BFC6F62}"/>
              </a:ext>
            </a:extLst>
          </p:cNvPr>
          <p:cNvSpPr txBox="1"/>
          <p:nvPr/>
        </p:nvSpPr>
        <p:spPr>
          <a:xfrm>
            <a:off x="11681717" y="5345129"/>
            <a:ext cx="26661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  <a:hlinkClick r:id="rId4"/>
              </a:rPr>
              <a:t>FleetDNA</a:t>
            </a:r>
            <a:r>
              <a:rPr lang="en-US" sz="1600">
                <a:cs typeface="Arial"/>
              </a:rPr>
              <a:t> Commercial </a:t>
            </a:r>
          </a:p>
          <a:p>
            <a:r>
              <a:rPr lang="en-US" sz="1600">
                <a:cs typeface="Arial"/>
              </a:rPr>
              <a:t>Vehicles** 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3AC1891-999B-B2DB-1CAD-065A08A3E71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4905911" cy="5486401"/>
          </a:xfrm>
        </p:spPr>
        <p:txBody>
          <a:bodyPr lIns="91440" tIns="45720" rIns="91440" bIns="45720" anchor="t"/>
          <a:lstStyle/>
          <a:p>
            <a:r>
              <a:rPr lang="en-US" sz="2000" err="1">
                <a:latin typeface="Arial"/>
                <a:cs typeface="Arial"/>
              </a:rPr>
              <a:t>FleetDNA</a:t>
            </a:r>
            <a:r>
              <a:rPr lang="en-US" sz="2000">
                <a:latin typeface="Arial"/>
                <a:cs typeface="Arial"/>
              </a:rPr>
              <a:t> dataset for driving pattern of return-to-base commercial low-duty, medium-duty and heavy-duty vehicles is used: start time, stop time, and vehicle miles travelled.</a:t>
            </a:r>
          </a:p>
          <a:p>
            <a:r>
              <a:rPr lang="en-US" sz="2000">
                <a:latin typeface="Arial"/>
                <a:cs typeface="Arial"/>
              </a:rPr>
              <a:t>The data is discontinuous time-series for years: 2008, 2012, 2014.</a:t>
            </a:r>
          </a:p>
          <a:p>
            <a:r>
              <a:rPr lang="en-US" sz="2000">
                <a:latin typeface="Arial"/>
                <a:cs typeface="Arial"/>
              </a:rPr>
              <a:t>The data is anonymously collected for vehicles in US. So, no direct mapping for vehicles in WECC</a:t>
            </a:r>
          </a:p>
          <a:p>
            <a:r>
              <a:rPr lang="en-US" sz="2000">
                <a:latin typeface="Arial"/>
                <a:cs typeface="Arial"/>
              </a:rPr>
              <a:t>The </a:t>
            </a:r>
            <a:r>
              <a:rPr lang="en-US" sz="2000" err="1">
                <a:latin typeface="Arial"/>
                <a:cs typeface="Arial"/>
              </a:rPr>
              <a:t>FleetDNA</a:t>
            </a:r>
            <a:r>
              <a:rPr lang="en-US" sz="2000">
                <a:latin typeface="Arial"/>
                <a:cs typeface="Arial"/>
              </a:rPr>
              <a:t>  data is used to find distribution of start time, stop time, and vehicle miles travelled.</a:t>
            </a:r>
          </a:p>
          <a:p>
            <a:r>
              <a:rPr lang="en-US" sz="2000">
                <a:latin typeface="Arial"/>
                <a:cs typeface="Arial"/>
              </a:rPr>
              <a:t>Used for developing charging profiles for MDVs and HDVs.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3D45082-83C5-46A3-AE0F-31E6967BE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219" y="5805998"/>
            <a:ext cx="3850821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MDV Load Shape Generation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3C8AA-2A63-4FB4-999A-40603F630339}"/>
              </a:ext>
            </a:extLst>
          </p:cNvPr>
          <p:cNvSpPr txBox="1"/>
          <p:nvPr/>
        </p:nvSpPr>
        <p:spPr>
          <a:xfrm>
            <a:off x="2199720" y="3079647"/>
            <a:ext cx="14954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Immediate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DA7F8-0E38-4AB0-9831-0E1ED8BBDCCB}"/>
              </a:ext>
            </a:extLst>
          </p:cNvPr>
          <p:cNvSpPr txBox="1"/>
          <p:nvPr/>
        </p:nvSpPr>
        <p:spPr>
          <a:xfrm>
            <a:off x="5239296" y="2969336"/>
            <a:ext cx="14954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Delay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84CB2-4E79-4ACA-89D1-ED22BCBEA789}"/>
              </a:ext>
            </a:extLst>
          </p:cNvPr>
          <p:cNvSpPr txBox="1"/>
          <p:nvPr/>
        </p:nvSpPr>
        <p:spPr>
          <a:xfrm>
            <a:off x="8209036" y="2991102"/>
            <a:ext cx="14954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Min Power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47861-24B8-4659-93D8-71D56F7AA980}"/>
              </a:ext>
            </a:extLst>
          </p:cNvPr>
          <p:cNvSpPr txBox="1"/>
          <p:nvPr/>
        </p:nvSpPr>
        <p:spPr>
          <a:xfrm>
            <a:off x="11707309" y="2985133"/>
            <a:ext cx="14954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Combined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FFEB7-9AD9-4D6B-850A-66C0F8BC7504}"/>
              </a:ext>
            </a:extLst>
          </p:cNvPr>
          <p:cNvSpPr txBox="1"/>
          <p:nvPr/>
        </p:nvSpPr>
        <p:spPr>
          <a:xfrm>
            <a:off x="4927134" y="7483649"/>
            <a:ext cx="388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= 0.2* immediate + 0.3* delay + 0.5 min power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BA6AD-7657-42F2-A0C4-4946CFA424E9}"/>
              </a:ext>
            </a:extLst>
          </p:cNvPr>
          <p:cNvSpPr txBox="1"/>
          <p:nvPr/>
        </p:nvSpPr>
        <p:spPr>
          <a:xfrm>
            <a:off x="11403535" y="5597612"/>
            <a:ext cx="276966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Peak Demand (kW): 1444.98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Peak Demand (kW): 1593.67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Peak Demand (kW): 4871.47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kWh/operating day: 9688.7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kWh/operating day: 10467.33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kWh/operating day: 11269.51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ED41D-5A2D-4F24-9612-39D90C01E9DC}"/>
              </a:ext>
            </a:extLst>
          </p:cNvPr>
          <p:cNvSpPr txBox="1"/>
          <p:nvPr/>
        </p:nvSpPr>
        <p:spPr>
          <a:xfrm>
            <a:off x="8151491" y="5671493"/>
            <a:ext cx="276966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Peak Demand (kW): 1171.99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Peak Demand (kW): 2350.86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Peak Demand (kW): 8082.45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kWh/operating day: 12152.29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kWh/operating day: 13096.5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kWh/operating day: 14083.84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F99317-B639-4289-A4BE-B1AEBD0EEDAF}"/>
              </a:ext>
            </a:extLst>
          </p:cNvPr>
          <p:cNvSpPr txBox="1"/>
          <p:nvPr/>
        </p:nvSpPr>
        <p:spPr>
          <a:xfrm>
            <a:off x="4747047" y="5735575"/>
            <a:ext cx="276966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Peak Demand (kW): 2225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Peak Demand (kW): 2143.75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Peak Demand (kW): 5075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kWh/operating day: 5993.31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kWh/operating day: 6523.56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kWh/operating day: 7048.02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25763-6314-417D-AFF8-B96BA313521D}"/>
              </a:ext>
            </a:extLst>
          </p:cNvPr>
          <p:cNvSpPr txBox="1"/>
          <p:nvPr/>
        </p:nvSpPr>
        <p:spPr>
          <a:xfrm>
            <a:off x="1605870" y="5735575"/>
            <a:ext cx="276966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Peak Demand (kW): 2250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Peak Demand (kW): 2005.0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Peak Demand (kW): 4125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Low Bound kWh/operating day: 5993.31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Average kWh/operating day: 6523.56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kWh/operating day: 7048.02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2DDCD-2B97-4AC1-AB31-194CFD654ABE}"/>
              </a:ext>
            </a:extLst>
          </p:cNvPr>
          <p:cNvSpPr txBox="1"/>
          <p:nvPr/>
        </p:nvSpPr>
        <p:spPr>
          <a:xfrm>
            <a:off x="3859112" y="1835751"/>
            <a:ext cx="33397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kw_list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=   [50, 125, 250, 350, 500, 1000]</a:t>
            </a: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kw_weights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= [5, 5, 10, 40, 40, 0]</a:t>
            </a:r>
          </a:p>
        </p:txBody>
      </p: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B659072-D2BD-4D19-B872-FEFFFE98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8" y="3504379"/>
            <a:ext cx="2769665" cy="2002939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B53AF3DE-D3F0-42F1-BDD8-6333A2D3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16" y="3504379"/>
            <a:ext cx="3032517" cy="2002939"/>
          </a:xfrm>
          <a:prstGeom prst="rect">
            <a:avLst/>
          </a:prstGeom>
        </p:spPr>
      </p:pic>
      <p:pic>
        <p:nvPicPr>
          <p:cNvPr id="40" name="Picture 39" descr="Chart&#10;&#10;Description automatically generated with low confidence">
            <a:extLst>
              <a:ext uri="{FF2B5EF4-FFF2-40B4-BE49-F238E27FC236}">
                <a16:creationId xmlns:a16="http://schemas.microsoft.com/office/drawing/2014/main" id="{A006EE8A-8B0C-49D0-AE14-CC1D38C3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15" y="3559997"/>
            <a:ext cx="2769666" cy="17954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D4956B-7E92-47F9-90E4-13FDD4C70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546" y="3605645"/>
            <a:ext cx="2884276" cy="1704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A4858-4BDF-513C-009C-C2D09F8D87CA}"/>
              </a:ext>
            </a:extLst>
          </p:cNvPr>
          <p:cNvSpPr txBox="1"/>
          <p:nvPr/>
        </p:nvSpPr>
        <p:spPr>
          <a:xfrm rot="16200000">
            <a:off x="595068" y="4288421"/>
            <a:ext cx="119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Power, KW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1554F365-E56C-4BB1-AFFC-A35F3D4B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1511" y="841775"/>
            <a:ext cx="3850821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Time-Series MDV Load in WECC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FFEB7-9AD9-4D6B-850A-66C0F8BC7504}"/>
              </a:ext>
            </a:extLst>
          </p:cNvPr>
          <p:cNvSpPr txBox="1"/>
          <p:nvPr/>
        </p:nvSpPr>
        <p:spPr>
          <a:xfrm>
            <a:off x="7315200" y="1688441"/>
            <a:ext cx="388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= 0.2* immediate + 0.3* delay + 0.5 min power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2DDCD-2B97-4AC1-AB31-194CFD654ABE}"/>
              </a:ext>
            </a:extLst>
          </p:cNvPr>
          <p:cNvSpPr txBox="1"/>
          <p:nvPr/>
        </p:nvSpPr>
        <p:spPr>
          <a:xfrm>
            <a:off x="3818671" y="1688441"/>
            <a:ext cx="33397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kw_list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=   [50, 125, 250, 350, 500, 1000]</a:t>
            </a: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kw_weights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= [5, 5, 10, 40, 40, 0]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9FD3822-64F6-44DB-99C6-B6D562C9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06" y="2837337"/>
            <a:ext cx="9619973" cy="504701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95152D7-06C8-4C95-BF0D-D7B5953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698" y="110437"/>
            <a:ext cx="3850821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1FD1C-7FC9-466E-936A-7395E04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BFCFB3-0EFC-4443-B09C-C39D2BD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388ED-45A0-4486-9810-84232C3704D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/>
              <a:t>Work in progress.</a:t>
            </a:r>
          </a:p>
          <a:p>
            <a:r>
              <a:rPr lang="en-US"/>
              <a:t>The presentation outlines the methodology to accurately assess impact of transportation load on the decarbonized, future transmission grid.</a:t>
            </a:r>
          </a:p>
          <a:p>
            <a:r>
              <a:rPr lang="en-US"/>
              <a:t>Business-as-usual and net zero scenarios are assessed for a hot climate scenario.</a:t>
            </a:r>
          </a:p>
          <a:p>
            <a:r>
              <a:rPr lang="en-US"/>
              <a:t>The study will inform any  resource adequacy, production cost, operational impact of rapid transportation electrification for various decarbonization scenario.</a:t>
            </a:r>
          </a:p>
          <a:p>
            <a:r>
              <a:rPr lang="en-US"/>
              <a:t>The method could be adapted for any other footprint beyond WECC.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1CF9221-2B7C-4CD5-92A5-457A4D5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252" y="560588"/>
            <a:ext cx="3850821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790920"/>
            <a:ext cx="10972800" cy="697657"/>
          </a:xfrm>
        </p:spPr>
        <p:txBody>
          <a:bodyPr/>
          <a:lstStyle/>
          <a:p>
            <a:r>
              <a:rPr lang="en-US"/>
              <a:t>Electric Vehicle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206B5-11A1-4CBD-B1DD-E317836BD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6232" r="506" b="5248"/>
          <a:stretch/>
        </p:blipFill>
        <p:spPr>
          <a:xfrm>
            <a:off x="1356525" y="1904651"/>
            <a:ext cx="5958674" cy="316523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075B64FC-9E9B-AC46-B2A1-2C490D100B56}"/>
              </a:ext>
            </a:extLst>
          </p:cNvPr>
          <p:cNvSpPr txBox="1"/>
          <p:nvPr/>
        </p:nvSpPr>
        <p:spPr>
          <a:xfrm>
            <a:off x="1356525" y="7477780"/>
            <a:ext cx="411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>
                <a:solidFill>
                  <a:schemeClr val="accent1"/>
                </a:solidFill>
              </a:rPr>
              <a:t>Source: *Global EV Outlook 2022, IEA</a:t>
            </a:r>
          </a:p>
          <a:p>
            <a:r>
              <a:rPr lang="en-US" sz="1400" i="1">
                <a:solidFill>
                  <a:schemeClr val="accent1"/>
                </a:solidFill>
              </a:rPr>
              <a:t>Available at: https://iea.blob.core.windows.net/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9B8E7-3D22-4DBF-AA6D-C30C30B93FA6}"/>
              </a:ext>
            </a:extLst>
          </p:cNvPr>
          <p:cNvSpPr txBox="1"/>
          <p:nvPr/>
        </p:nvSpPr>
        <p:spPr>
          <a:xfrm>
            <a:off x="2145321" y="5354769"/>
            <a:ext cx="376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+mj-lt"/>
                <a:cs typeface="Times New Roman" panose="02020603050405020304" pitchFamily="18" charset="0"/>
              </a:rPr>
              <a:t>Fig: Global electric car sales, 2010-2021*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F9E44-3517-4C63-B219-70F36A474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9" t="7964" r="2168"/>
          <a:stretch/>
        </p:blipFill>
        <p:spPr>
          <a:xfrm>
            <a:off x="7953268" y="1904651"/>
            <a:ext cx="6219931" cy="3270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1EFEF-59CB-43BD-AE40-F6A5303171A6}"/>
              </a:ext>
            </a:extLst>
          </p:cNvPr>
          <p:cNvSpPr txBox="1"/>
          <p:nvPr/>
        </p:nvSpPr>
        <p:spPr>
          <a:xfrm>
            <a:off x="8598037" y="5354769"/>
            <a:ext cx="493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+mj-lt"/>
                <a:cs typeface="Times New Roman" panose="02020603050405020304" pitchFamily="18" charset="0"/>
              </a:rPr>
              <a:t>Fig: Global electric buses and trucks sales, 2015-2021*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A271B-F029-4238-BE03-240196A9FD57}"/>
              </a:ext>
            </a:extLst>
          </p:cNvPr>
          <p:cNvSpPr txBox="1"/>
          <p:nvPr/>
        </p:nvSpPr>
        <p:spPr>
          <a:xfrm>
            <a:off x="1587638" y="6115205"/>
            <a:ext cx="1097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EV market shares in 2021: Light Duty Vehicles (LDVs) – 9%, Medium Duty vehicles (MDVs) (buses, delivery vans) – 4%, Heavy Duty Vehicles (HDVs) ( heavy trucks) – 0.1%</a:t>
            </a:r>
          </a:p>
          <a:p>
            <a:endParaRPr lang="en-US" sz="200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Vehicle market share in US:  LDVs -- 54.2%, MHDVs – 27.1 %**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8288C423-02CD-452B-80ED-8447C81DD7AC}"/>
              </a:ext>
            </a:extLst>
          </p:cNvPr>
          <p:cNvSpPr txBox="1"/>
          <p:nvPr/>
        </p:nvSpPr>
        <p:spPr>
          <a:xfrm>
            <a:off x="5475933" y="7530640"/>
            <a:ext cx="821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>
                <a:solidFill>
                  <a:schemeClr val="accent1"/>
                </a:solidFill>
              </a:rPr>
              <a:t>Source: **Use of energy explained, Energy use for transportation</a:t>
            </a:r>
          </a:p>
          <a:p>
            <a:r>
              <a:rPr lang="en-US" sz="1400" i="1">
                <a:solidFill>
                  <a:schemeClr val="accent1"/>
                </a:solidFill>
              </a:rPr>
              <a:t>Available at: https://www.eia.gov/energyexplained/use-of-energy/transportation.php</a:t>
            </a:r>
          </a:p>
        </p:txBody>
      </p:sp>
    </p:spTree>
    <p:extLst>
      <p:ext uri="{BB962C8B-B14F-4D97-AF65-F5344CB8AC3E}">
        <p14:creationId xmlns:p14="http://schemas.microsoft.com/office/powerpoint/2010/main" val="28648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747496"/>
            <a:ext cx="10972800" cy="697657"/>
          </a:xfrm>
        </p:spPr>
        <p:txBody>
          <a:bodyPr/>
          <a:lstStyle/>
          <a:p>
            <a:r>
              <a:rPr lang="en-US"/>
              <a:t>Growth of Electric Vehicle Charging Stations</a:t>
            </a: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A59C59E-69EA-42C5-B732-5EDBFCB3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35" y="1752642"/>
            <a:ext cx="996316" cy="931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ED8B85D1-93C9-45E2-BFBF-95C8A256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9" t="1855" r="40734" b="1855"/>
          <a:stretch>
            <a:fillRect/>
          </a:stretch>
        </p:blipFill>
        <p:spPr>
          <a:xfrm>
            <a:off x="3603142" y="1983576"/>
            <a:ext cx="765734" cy="69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A0DEEC33-3F36-439C-B4C3-BE2AC166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074" y="2033016"/>
            <a:ext cx="996316" cy="69765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Level 1">
            <a:extLst>
              <a:ext uri="{FF2B5EF4-FFF2-40B4-BE49-F238E27FC236}">
                <a16:creationId xmlns:a16="http://schemas.microsoft.com/office/drawing/2014/main" id="{813A7C1F-4DED-4E6B-BCB7-6D1CB3A0DF94}"/>
              </a:ext>
            </a:extLst>
          </p:cNvPr>
          <p:cNvSpPr txBox="1"/>
          <p:nvPr/>
        </p:nvSpPr>
        <p:spPr>
          <a:xfrm>
            <a:off x="1675525" y="2875305"/>
            <a:ext cx="164063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400"/>
            <a:r>
              <a:rPr lang="en-US" sz="140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&lt;3 kW AC (L1)</a:t>
            </a:r>
          </a:p>
        </p:txBody>
      </p:sp>
      <p:sp>
        <p:nvSpPr>
          <p:cNvPr id="18" name="Level 1">
            <a:extLst>
              <a:ext uri="{FF2B5EF4-FFF2-40B4-BE49-F238E27FC236}">
                <a16:creationId xmlns:a16="http://schemas.microsoft.com/office/drawing/2014/main" id="{01E573D7-32D8-4DDF-AE96-1BB0B4E3DCE2}"/>
              </a:ext>
            </a:extLst>
          </p:cNvPr>
          <p:cNvSpPr txBox="1"/>
          <p:nvPr/>
        </p:nvSpPr>
        <p:spPr>
          <a:xfrm>
            <a:off x="3285633" y="2900997"/>
            <a:ext cx="190027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400"/>
            <a:r>
              <a:rPr lang="en-US" sz="140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&lt;20 kW AC (L2)</a:t>
            </a:r>
            <a:endParaRPr sz="140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Level 1">
            <a:extLst>
              <a:ext uri="{FF2B5EF4-FFF2-40B4-BE49-F238E27FC236}">
                <a16:creationId xmlns:a16="http://schemas.microsoft.com/office/drawing/2014/main" id="{257FDFD9-A14C-4FAC-BD77-1741681AFFE5}"/>
              </a:ext>
            </a:extLst>
          </p:cNvPr>
          <p:cNvSpPr txBox="1"/>
          <p:nvPr/>
        </p:nvSpPr>
        <p:spPr>
          <a:xfrm>
            <a:off x="4832976" y="2872317"/>
            <a:ext cx="31265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400"/>
            <a:r>
              <a:rPr lang="en-US" sz="140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DC Chargers: Anything above L2  (L3)</a:t>
            </a:r>
          </a:p>
          <a:p>
            <a:pPr defTabSz="914400"/>
            <a:r>
              <a:rPr lang="en-US" sz="140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Now available 25 kW -350 kW</a:t>
            </a:r>
            <a:endParaRPr sz="140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0CC451-23A8-4126-8C32-C2022266941F}"/>
                  </a:ext>
                </a:extLst>
              </p:cNvPr>
              <p:cNvSpPr/>
              <p:nvPr/>
            </p:nvSpPr>
            <p:spPr>
              <a:xfrm>
                <a:off x="8080687" y="2958959"/>
                <a:ext cx="38861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400" i="1">
                    <a:solidFill>
                      <a:srgbClr val="0429ED"/>
                    </a:solidFill>
                    <a:latin typeface="+mj-lt"/>
                    <a:cs typeface="Times New Roman" panose="02020603050405020304" pitchFamily="18" charset="0"/>
                  </a:rPr>
                  <a:t>400 miles in single charge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429E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solidFill>
                          <a:srgbClr val="0429E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0.5 </m:t>
                    </m:r>
                    <m:r>
                      <a:rPr lang="en-US" sz="1400" b="0" i="1" smtClean="0">
                        <a:solidFill>
                          <a:srgbClr val="0429E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h𝑟</m:t>
                    </m:r>
                  </m:oMath>
                </a14:m>
                <a:r>
                  <a:rPr lang="en-US" sz="1400" i="1">
                    <a:solidFill>
                      <a:srgbClr val="0429ED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0CC451-23A8-4126-8C32-C20222669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687" y="2958959"/>
                <a:ext cx="3886198" cy="307777"/>
              </a:xfrm>
              <a:prstGeom prst="rect">
                <a:avLst/>
              </a:prstGeom>
              <a:blipFill>
                <a:blip r:embed="rId5"/>
                <a:stretch>
                  <a:fillRect l="-47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517C5E-B140-44F2-8D25-599198E9F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179" y="1869526"/>
            <a:ext cx="1062444" cy="697657"/>
          </a:xfrm>
          <a:prstGeom prst="rect">
            <a:avLst/>
          </a:prstGeom>
        </p:spPr>
      </p:pic>
      <p:sp>
        <p:nvSpPr>
          <p:cNvPr id="22" name="Level 1">
            <a:extLst>
              <a:ext uri="{FF2B5EF4-FFF2-40B4-BE49-F238E27FC236}">
                <a16:creationId xmlns:a16="http://schemas.microsoft.com/office/drawing/2014/main" id="{24E892D1-CE34-4B7E-B034-88EE36102679}"/>
              </a:ext>
            </a:extLst>
          </p:cNvPr>
          <p:cNvSpPr txBox="1"/>
          <p:nvPr/>
        </p:nvSpPr>
        <p:spPr>
          <a:xfrm>
            <a:off x="8474325" y="2697316"/>
            <a:ext cx="15494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400"/>
            <a:r>
              <a:rPr lang="en-US" sz="140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&gt;100 kWh battery </a:t>
            </a:r>
            <a:endParaRPr sz="140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D47883-1885-4830-A527-B080D2EEF6A6}"/>
              </a:ext>
            </a:extLst>
          </p:cNvPr>
          <p:cNvSpPr/>
          <p:nvPr/>
        </p:nvSpPr>
        <p:spPr>
          <a:xfrm>
            <a:off x="11256213" y="1859869"/>
            <a:ext cx="1974198" cy="931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+mj-lt"/>
                <a:cs typeface="Times New Roman" panose="02020603050405020304" pitchFamily="18" charset="0"/>
              </a:rPr>
              <a:t>Extreme Fast Chargers (</a:t>
            </a:r>
            <a:r>
              <a:rPr lang="en-US" sz="1400" err="1">
                <a:latin typeface="+mj-lt"/>
                <a:cs typeface="Times New Roman" panose="02020603050405020304" pitchFamily="18" charset="0"/>
              </a:rPr>
              <a:t>xFC</a:t>
            </a:r>
            <a:r>
              <a:rPr lang="en-US" sz="140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sz="1400">
                <a:latin typeface="+mj-lt"/>
                <a:cs typeface="Times New Roman" panose="02020603050405020304" pitchFamily="18" charset="0"/>
              </a:rPr>
              <a:t>(500kW – 4 MW)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586D3-CAB0-496B-AAF1-D23011F47E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64" t="6005" r="2623" b="5099"/>
          <a:stretch/>
        </p:blipFill>
        <p:spPr>
          <a:xfrm>
            <a:off x="1547550" y="3735876"/>
            <a:ext cx="5173129" cy="26837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182B0E-F2A0-49B7-B6A0-902FB2AF1006}"/>
              </a:ext>
            </a:extLst>
          </p:cNvPr>
          <p:cNvSpPr txBox="1"/>
          <p:nvPr/>
        </p:nvSpPr>
        <p:spPr>
          <a:xfrm>
            <a:off x="1776504" y="6632148"/>
            <a:ext cx="4364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+mj-lt"/>
                <a:cs typeface="Times New Roman" panose="02020603050405020304" pitchFamily="18" charset="0"/>
              </a:rPr>
              <a:t>Fig: Global LDV public chargers, 2015-2021*</a:t>
            </a:r>
          </a:p>
        </p:txBody>
      </p:sp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C29F3829-C64C-449A-8CFD-AB2851D61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24" y="3766357"/>
            <a:ext cx="3587760" cy="2653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AE7DF2-DAD4-4FA3-91BE-CC43AB9FF0C7}"/>
              </a:ext>
            </a:extLst>
          </p:cNvPr>
          <p:cNvSpPr txBox="1"/>
          <p:nvPr/>
        </p:nvSpPr>
        <p:spPr>
          <a:xfrm>
            <a:off x="11721784" y="5397570"/>
            <a:ext cx="308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accent1"/>
                </a:solidFill>
              </a:rPr>
              <a:t>Source: **Tesla Superchargers</a:t>
            </a:r>
          </a:p>
          <a:p>
            <a:r>
              <a:rPr lang="en-US" sz="1200" i="1">
                <a:solidFill>
                  <a:schemeClr val="accent1"/>
                </a:solidFill>
              </a:rPr>
              <a:t>Available at: https://www.tesla.com/supercharger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CFC4D0-F08D-4065-8FCC-6B56413ADA57}"/>
              </a:ext>
            </a:extLst>
          </p:cNvPr>
          <p:cNvSpPr txBox="1"/>
          <p:nvPr/>
        </p:nvSpPr>
        <p:spPr>
          <a:xfrm>
            <a:off x="8733181" y="6523228"/>
            <a:ext cx="220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+mj-lt"/>
                <a:cs typeface="Times New Roman" panose="02020603050405020304" pitchFamily="18" charset="0"/>
              </a:rPr>
              <a:t>Fig: Tesla chargers**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49B3FF-CF55-4D17-896D-580FD6D2393D}"/>
              </a:ext>
            </a:extLst>
          </p:cNvPr>
          <p:cNvSpPr txBox="1"/>
          <p:nvPr/>
        </p:nvSpPr>
        <p:spPr>
          <a:xfrm>
            <a:off x="1675525" y="7128161"/>
            <a:ext cx="10972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Bipartisan Infrastructure Law building 500,000 chargers in US ( in next 5 years)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Requires changers to be 150 kW and above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6F78E4B9-956F-49D2-AF6F-28B85C1ABFD8}"/>
              </a:ext>
            </a:extLst>
          </p:cNvPr>
          <p:cNvSpPr txBox="1"/>
          <p:nvPr/>
        </p:nvSpPr>
        <p:spPr>
          <a:xfrm>
            <a:off x="11721784" y="4519794"/>
            <a:ext cx="290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>
                <a:solidFill>
                  <a:schemeClr val="accent1"/>
                </a:solidFill>
              </a:rPr>
              <a:t>Source: *Global EV Outlook 2022, IEA</a:t>
            </a:r>
          </a:p>
          <a:p>
            <a:r>
              <a:rPr lang="en-US" sz="1200" i="1">
                <a:solidFill>
                  <a:schemeClr val="accent1"/>
                </a:solidFill>
              </a:rPr>
              <a:t>Available at: https://iea.blob.core.windows.net/ </a:t>
            </a:r>
          </a:p>
        </p:txBody>
      </p:sp>
    </p:spTree>
    <p:extLst>
      <p:ext uri="{BB962C8B-B14F-4D97-AF65-F5344CB8AC3E}">
        <p14:creationId xmlns:p14="http://schemas.microsoft.com/office/powerpoint/2010/main" val="202196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113474" y="521061"/>
            <a:ext cx="7955280" cy="1042034"/>
          </a:xfrm>
          <a:prstGeom prst="rect">
            <a:avLst/>
          </a:prstGeom>
        </p:spPr>
        <p:txBody>
          <a:bodyPr anchor="b"/>
          <a:lstStyle/>
          <a:p>
            <a:r>
              <a:rPr lang="en-US" sz="36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Grid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71"/>
          <a:stretch/>
        </p:blipFill>
        <p:spPr>
          <a:xfrm>
            <a:off x="2949909" y="2204355"/>
            <a:ext cx="9374614" cy="3298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83528" r="60619" b="5018"/>
          <a:stretch/>
        </p:blipFill>
        <p:spPr>
          <a:xfrm>
            <a:off x="5774825" y="6051234"/>
            <a:ext cx="3080750" cy="85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86793" y="4114800"/>
            <a:ext cx="804672" cy="470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9" name="Rectangle 8"/>
          <p:cNvSpPr/>
          <p:nvPr/>
        </p:nvSpPr>
        <p:spPr>
          <a:xfrm>
            <a:off x="8642388" y="4146761"/>
            <a:ext cx="1463040" cy="470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0" name="Rectangle 9"/>
          <p:cNvSpPr/>
          <p:nvPr/>
        </p:nvSpPr>
        <p:spPr>
          <a:xfrm>
            <a:off x="5883510" y="4146761"/>
            <a:ext cx="1755648" cy="470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47489" y="3772552"/>
            <a:ext cx="1672045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715540" y="3793453"/>
            <a:ext cx="1316736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0" t="78466" r="17334" b="5267"/>
          <a:stretch/>
        </p:blipFill>
        <p:spPr>
          <a:xfrm>
            <a:off x="9428715" y="5933736"/>
            <a:ext cx="3179611" cy="1212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0" t="67655" r="17334" b="21223"/>
          <a:stretch/>
        </p:blipFill>
        <p:spPr>
          <a:xfrm>
            <a:off x="2646619" y="6063606"/>
            <a:ext cx="3179611" cy="8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35B6B18-D2A8-4060-87B7-2064D855A5A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3005743" y="793805"/>
            <a:ext cx="8948692" cy="744854"/>
          </a:xfrm>
        </p:spPr>
        <p:txBody>
          <a:bodyPr anchor="b"/>
          <a:lstStyle/>
          <a:p>
            <a:r>
              <a:rPr lang="en-US" sz="36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North American Electric Power Grid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-537587" y="2409093"/>
            <a:ext cx="9601200" cy="5486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biggest machine!</a:t>
            </a:r>
          </a:p>
        </p:txBody>
      </p:sp>
      <p:pic>
        <p:nvPicPr>
          <p:cNvPr id="1536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31" y="3224240"/>
            <a:ext cx="4847870" cy="431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NERC_Interconnections_color">
            <a:extLst>
              <a:ext uri="{FF2B5EF4-FFF2-40B4-BE49-F238E27FC236}">
                <a16:creationId xmlns:a16="http://schemas.microsoft.com/office/drawing/2014/main" id="{A7CA83C9-E93E-4635-9E6B-C74D992D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6" y="3022893"/>
            <a:ext cx="5894035" cy="452090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638D006-32AA-46AC-A2E6-57465FE67015}"/>
              </a:ext>
            </a:extLst>
          </p:cNvPr>
          <p:cNvSpPr txBox="1">
            <a:spLocks noChangeArrowheads="1"/>
          </p:cNvSpPr>
          <p:nvPr/>
        </p:nvSpPr>
        <p:spPr>
          <a:xfrm>
            <a:off x="6008726" y="2026878"/>
            <a:ext cx="8566076" cy="4800600"/>
          </a:xfr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buFontTx/>
              <a:buNone/>
            </a:pPr>
            <a:r>
              <a:rPr lang="en-US" sz="2000"/>
              <a:t>	Regions of the North American Electric </a:t>
            </a:r>
          </a:p>
          <a:p>
            <a:pPr marL="228600" indent="-228600" algn="ctr">
              <a:buFontTx/>
              <a:buNone/>
            </a:pPr>
            <a:r>
              <a:rPr lang="en-US" sz="2000"/>
              <a:t>Reliability Corporation (NERC)</a:t>
            </a:r>
          </a:p>
        </p:txBody>
      </p:sp>
    </p:spTree>
    <p:extLst>
      <p:ext uri="{BB962C8B-B14F-4D97-AF65-F5344CB8AC3E}">
        <p14:creationId xmlns:p14="http://schemas.microsoft.com/office/powerpoint/2010/main" val="129039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CD709-9E76-4AB3-B3C0-50C5E8E2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CC58E-3853-4E66-A0DD-E01C85B9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Assessing the impact of transportation electrification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8BE0A-0A33-497B-8519-F73304CD84B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057399"/>
            <a:ext cx="4599215" cy="5715001"/>
          </a:xfrm>
        </p:spPr>
        <p:txBody>
          <a:bodyPr/>
          <a:lstStyle/>
          <a:p>
            <a:r>
              <a:rPr lang="en-US"/>
              <a:t>Transmission system level.</a:t>
            </a:r>
          </a:p>
          <a:p>
            <a:r>
              <a:rPr lang="en-US"/>
              <a:t>Distribution system level (not covered here).</a:t>
            </a:r>
          </a:p>
          <a:p>
            <a:r>
              <a:rPr lang="en-US"/>
              <a:t>It is important to know, when and where charging is taking place.</a:t>
            </a:r>
          </a:p>
          <a:p>
            <a:r>
              <a:rPr lang="en-US"/>
              <a:t>Therefore, generating electric load shapes from transportation sector for future year is of importance.</a:t>
            </a:r>
          </a:p>
        </p:txBody>
      </p:sp>
      <p:pic>
        <p:nvPicPr>
          <p:cNvPr id="1026" name="Picture 2" descr="1 One-line diagram of the 5-bus system. | Download Scientific Diagram">
            <a:extLst>
              <a:ext uri="{FF2B5EF4-FFF2-40B4-BE49-F238E27FC236}">
                <a16:creationId xmlns:a16="http://schemas.microsoft.com/office/drawing/2014/main" id="{C84945A7-58BB-49B6-B584-A7325765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70" y="2314226"/>
            <a:ext cx="6902236" cy="38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olar Panels with solid fill">
            <a:extLst>
              <a:ext uri="{FF2B5EF4-FFF2-40B4-BE49-F238E27FC236}">
                <a16:creationId xmlns:a16="http://schemas.microsoft.com/office/drawing/2014/main" id="{A6270102-0DFA-4CB3-B3C2-8ED4E7352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20593" y="4825282"/>
            <a:ext cx="914400" cy="914400"/>
          </a:xfrm>
          <a:prstGeom prst="rect">
            <a:avLst/>
          </a:prstGeom>
        </p:spPr>
      </p:pic>
      <p:pic>
        <p:nvPicPr>
          <p:cNvPr id="1028" name="Picture 4" descr="Typical daily power production profile from solar panels [1]. | Download  Scientific Diagram">
            <a:extLst>
              <a:ext uri="{FF2B5EF4-FFF2-40B4-BE49-F238E27FC236}">
                <a16:creationId xmlns:a16="http://schemas.microsoft.com/office/drawing/2014/main" id="{EDFE57FC-BB8B-412F-8B34-068E0D8B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377" y="5897520"/>
            <a:ext cx="1717889" cy="8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Electric car with solid fill">
            <a:extLst>
              <a:ext uri="{FF2B5EF4-FFF2-40B4-BE49-F238E27FC236}">
                <a16:creationId xmlns:a16="http://schemas.microsoft.com/office/drawing/2014/main" id="{6BC91C1B-9CB3-423D-B1FD-9F84E17E2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3535" y="6171747"/>
            <a:ext cx="1437842" cy="1437842"/>
          </a:xfrm>
          <a:prstGeom prst="rect">
            <a:avLst/>
          </a:prstGeom>
        </p:spPr>
      </p:pic>
      <p:pic>
        <p:nvPicPr>
          <p:cNvPr id="11" name="Graphic 10" descr="Electric car with solid fill">
            <a:extLst>
              <a:ext uri="{FF2B5EF4-FFF2-40B4-BE49-F238E27FC236}">
                <a16:creationId xmlns:a16="http://schemas.microsoft.com/office/drawing/2014/main" id="{8069699F-D21A-472F-8B2F-F83585AB42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3257" y="6144139"/>
            <a:ext cx="1437842" cy="1437842"/>
          </a:xfrm>
          <a:prstGeom prst="rect">
            <a:avLst/>
          </a:prstGeom>
        </p:spPr>
      </p:pic>
      <p:pic>
        <p:nvPicPr>
          <p:cNvPr id="10" name="Graphic 9" descr="Moon and stars with solid fill">
            <a:extLst>
              <a:ext uri="{FF2B5EF4-FFF2-40B4-BE49-F238E27FC236}">
                <a16:creationId xmlns:a16="http://schemas.microsoft.com/office/drawing/2014/main" id="{2A983FE1-554B-4DFA-B3AC-6DE6B3F1E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9273" y="5674906"/>
            <a:ext cx="553692" cy="553692"/>
          </a:xfrm>
          <a:prstGeom prst="rect">
            <a:avLst/>
          </a:prstGeom>
        </p:spPr>
      </p:pic>
      <p:pic>
        <p:nvPicPr>
          <p:cNvPr id="13" name="Graphic 12" descr="Sun with solid fill">
            <a:extLst>
              <a:ext uri="{FF2B5EF4-FFF2-40B4-BE49-F238E27FC236}">
                <a16:creationId xmlns:a16="http://schemas.microsoft.com/office/drawing/2014/main" id="{C337CD0C-2A72-4119-BEE8-F78D73E8F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65484" y="5674906"/>
            <a:ext cx="541421" cy="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13663-CB65-4D18-ABE7-37DDC607B3BD}"/>
              </a:ext>
            </a:extLst>
          </p:cNvPr>
          <p:cNvSpPr/>
          <p:nvPr/>
        </p:nvSpPr>
        <p:spPr>
          <a:xfrm>
            <a:off x="1168284" y="2451049"/>
            <a:ext cx="7109442" cy="57762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97DE3-E171-414E-B8C5-E0B70EAB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45C08-2102-4D05-B400-D10369CD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GODEEEP: Assess transportation electric load’s impact on transmission grid operation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6058D-977E-4647-A72F-7244F2A55B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68284" y="6259131"/>
            <a:ext cx="7279105" cy="1699536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>
                <a:effectLst/>
                <a:latin typeface="Arial" panose="020B0604020202020204" pitchFamily="34" charset="0"/>
              </a:rPr>
              <a:t>Assess various decarbonization scenarios- 2025-2050 in the WECC.</a:t>
            </a:r>
          </a:p>
          <a:p>
            <a:r>
              <a:rPr lang="en-US" sz="1800" b="0" i="0">
                <a:effectLst/>
                <a:latin typeface="Arial" panose="020B0604020202020204" pitchFamily="34" charset="0"/>
              </a:rPr>
              <a:t>Downscaling transportation </a:t>
            </a:r>
            <a:r>
              <a:rPr lang="en-US" sz="1800"/>
              <a:t>e</a:t>
            </a:r>
            <a:r>
              <a:rPr lang="en-US" sz="1800" b="0" i="0">
                <a:effectLst/>
                <a:latin typeface="Arial" panose="020B0604020202020204" pitchFamily="34" charset="0"/>
              </a:rPr>
              <a:t>lectric load from </a:t>
            </a:r>
            <a:r>
              <a:rPr lang="en-US" sz="1800"/>
              <a:t>m</a:t>
            </a:r>
            <a:r>
              <a:rPr lang="en-US" sz="1800" b="0" i="0">
                <a:effectLst/>
                <a:latin typeface="Arial" panose="020B0604020202020204" pitchFamily="34" charset="0"/>
              </a:rPr>
              <a:t>ulti-sector </a:t>
            </a:r>
            <a:r>
              <a:rPr lang="en-US" sz="1800"/>
              <a:t>d</a:t>
            </a:r>
            <a:r>
              <a:rPr lang="en-US" sz="1800" b="0" i="0">
                <a:effectLst/>
                <a:latin typeface="Arial" panose="020B0604020202020204" pitchFamily="34" charset="0"/>
              </a:rPr>
              <a:t>ynamics </a:t>
            </a:r>
            <a:r>
              <a:rPr lang="en-US" sz="1800"/>
              <a:t>m</a:t>
            </a:r>
            <a:r>
              <a:rPr lang="en-US" sz="1800" b="0" i="0">
                <a:effectLst/>
                <a:latin typeface="Arial" panose="020B0604020202020204" pitchFamily="34" charset="0"/>
              </a:rPr>
              <a:t>odel for decarbonization pathways.</a:t>
            </a:r>
            <a:endParaRPr lang="en-US" sz="1800"/>
          </a:p>
          <a:p>
            <a:r>
              <a:rPr lang="en-US" sz="1800"/>
              <a:t>Generate transportation load profile (hourly) at balancing area level.</a:t>
            </a:r>
          </a:p>
        </p:txBody>
      </p:sp>
      <p:pic>
        <p:nvPicPr>
          <p:cNvPr id="5" name="Picture 2" descr="Image result for WECC balancing areas areas">
            <a:extLst>
              <a:ext uri="{FF2B5EF4-FFF2-40B4-BE49-F238E27FC236}">
                <a16:creationId xmlns:a16="http://schemas.microsoft.com/office/drawing/2014/main" id="{21A70CC5-900A-4BBB-8296-1CD87C74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826" y="3444382"/>
            <a:ext cx="5065734" cy="44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F29371-A547-4231-9F47-1076C453362B}"/>
              </a:ext>
            </a:extLst>
          </p:cNvPr>
          <p:cNvSpPr/>
          <p:nvPr/>
        </p:nvSpPr>
        <p:spPr>
          <a:xfrm>
            <a:off x="10278074" y="1887914"/>
            <a:ext cx="348915" cy="25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A5D80F88-5236-45B5-8105-776F7CECCC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044010"/>
              </p:ext>
            </p:extLst>
          </p:nvPr>
        </p:nvGraphicFramePr>
        <p:xfrm>
          <a:off x="2544371" y="2890834"/>
          <a:ext cx="4638123" cy="3419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9435B50-4AEF-456F-9AC1-301B29E83A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181" y="1239470"/>
            <a:ext cx="5065734" cy="2423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08B9E-5204-41B9-BDBA-B29DA6FA50AF}"/>
              </a:ext>
            </a:extLst>
          </p:cNvPr>
          <p:cNvSpPr txBox="1"/>
          <p:nvPr/>
        </p:nvSpPr>
        <p:spPr>
          <a:xfrm>
            <a:off x="1168284" y="1575034"/>
            <a:ext cx="6749716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sz="1600"/>
              <a:t>Overall Project Goal: GODEEEP addresses the resilience implications of decarbonization for United States electricity system operations and impacts on environmental and energy equity.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4DA32-C0BC-4142-982D-3CB202B52E2B}"/>
              </a:ext>
            </a:extLst>
          </p:cNvPr>
          <p:cNvSpPr/>
          <p:nvPr/>
        </p:nvSpPr>
        <p:spPr>
          <a:xfrm>
            <a:off x="2403942" y="2513370"/>
            <a:ext cx="4638123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Goal for transportation focus sub-problem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79D51-1492-4CB7-B64F-E250A5DD4371}"/>
              </a:ext>
            </a:extLst>
          </p:cNvPr>
          <p:cNvSpPr/>
          <p:nvPr/>
        </p:nvSpPr>
        <p:spPr>
          <a:xfrm>
            <a:off x="10514932" y="3534089"/>
            <a:ext cx="224113" cy="23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build="p"/>
      <p:bldGraphic spid="7" grpId="0">
        <p:bldAsOne/>
      </p:bldGraphic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16620-F87A-469A-82F9-62CCC355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9A8CEA-857A-44AE-A6E7-C1505D43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Production cost modeling: market simulation software (</a:t>
            </a:r>
            <a:r>
              <a:rPr lang="en-US" err="1"/>
              <a:t>GridView</a:t>
            </a:r>
            <a:r>
              <a:rPr lang="en-US"/>
              <a:t>)</a:t>
            </a:r>
          </a:p>
        </p:txBody>
      </p:sp>
      <p:pic>
        <p:nvPicPr>
          <p:cNvPr id="3074" name="Picture 2" descr="Production Cost Modeling Data Work Group - ppt download">
            <a:extLst>
              <a:ext uri="{FF2B5EF4-FFF2-40B4-BE49-F238E27FC236}">
                <a16:creationId xmlns:a16="http://schemas.microsoft.com/office/drawing/2014/main" id="{AE7C3078-173C-48AA-A3A9-586E47AA75FD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0"/>
          <a:stretch/>
        </p:blipFill>
        <p:spPr bwMode="auto">
          <a:xfrm>
            <a:off x="4564862" y="2841177"/>
            <a:ext cx="7240366" cy="425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1B7B3-6E42-464E-8841-4DC1B5F25EE7}"/>
              </a:ext>
            </a:extLst>
          </p:cNvPr>
          <p:cNvSpPr txBox="1"/>
          <p:nvPr/>
        </p:nvSpPr>
        <p:spPr>
          <a:xfrm>
            <a:off x="1341792" y="3376886"/>
            <a:ext cx="2622886" cy="34163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/>
              <a:t>Inputs:</a:t>
            </a:r>
          </a:p>
          <a:p>
            <a:endParaRPr lang="en-US" b="1" u="sng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Hourly load profiles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Generation resources, heat rates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Transmission system topology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F6861-7924-4D61-8ADF-D3FDEC644CF0}"/>
              </a:ext>
            </a:extLst>
          </p:cNvPr>
          <p:cNvSpPr txBox="1"/>
          <p:nvPr/>
        </p:nvSpPr>
        <p:spPr>
          <a:xfrm>
            <a:off x="11694694" y="3376886"/>
            <a:ext cx="2622886" cy="34163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/>
              <a:t>Output:</a:t>
            </a:r>
          </a:p>
          <a:p>
            <a:endParaRPr lang="en-US" b="1" u="sng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Generation utilization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Line utilization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Locational marginal price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CD9F4-1D9A-4143-A442-803CD4570C1A}"/>
              </a:ext>
            </a:extLst>
          </p:cNvPr>
          <p:cNvSpPr txBox="1"/>
          <p:nvPr/>
        </p:nvSpPr>
        <p:spPr>
          <a:xfrm>
            <a:off x="5419287" y="6580840"/>
            <a:ext cx="57857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https://www.hitachienergy.com/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44ACB36-3C0C-4D6F-9255-3E39CCE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0" y="1436394"/>
            <a:ext cx="4648477" cy="22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Down 9">
            <a:extLst>
              <a:ext uri="{FF2B5EF4-FFF2-40B4-BE49-F238E27FC236}">
                <a16:creationId xmlns:a16="http://schemas.microsoft.com/office/drawing/2014/main" id="{155226B5-B52B-4C41-B429-FAEC91946699}"/>
              </a:ext>
            </a:extLst>
          </p:cNvPr>
          <p:cNvSpPr/>
          <p:nvPr/>
        </p:nvSpPr>
        <p:spPr>
          <a:xfrm>
            <a:off x="8001000" y="5028980"/>
            <a:ext cx="457200" cy="4615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AAABA-69FD-42A7-8A7F-8345F998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81896-8E6C-4D59-8629-A687F212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transportation load for the future grid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83534C-D065-4CE4-8C4B-DF15B6AB2141}"/>
              </a:ext>
            </a:extLst>
          </p:cNvPr>
          <p:cNvSpPr/>
          <p:nvPr/>
        </p:nvSpPr>
        <p:spPr>
          <a:xfrm>
            <a:off x="4269625" y="1727656"/>
            <a:ext cx="3461212" cy="13109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>
                <a:effectLst/>
                <a:latin typeface="Arial" panose="020B0604020202020204" pitchFamily="34" charset="0"/>
              </a:rPr>
              <a:t>GCAM</a:t>
            </a:r>
            <a:endParaRPr lang="en-US" sz="16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</a:rPr>
              <a:t>Multi-sector dynamics model</a:t>
            </a:r>
            <a:endParaRPr lang="en-US" sz="16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</a:rPr>
              <a:t>A coarse model giving </a:t>
            </a:r>
            <a:r>
              <a:rPr lang="en-US" sz="1400" u="sng">
                <a:latin typeface="Arial" panose="020B0604020202020204" pitchFamily="34" charset="0"/>
              </a:rPr>
              <a:t>state level yearly energy use</a:t>
            </a:r>
            <a:endParaRPr lang="en-US" sz="1600" u="sng"/>
          </a:p>
        </p:txBody>
      </p:sp>
      <p:pic>
        <p:nvPicPr>
          <p:cNvPr id="2050" name="Picture 2" descr="GCAM: Global Change Analysis Model | Global Change Intersectoral Modeling  System">
            <a:extLst>
              <a:ext uri="{FF2B5EF4-FFF2-40B4-BE49-F238E27FC236}">
                <a16:creationId xmlns:a16="http://schemas.microsoft.com/office/drawing/2014/main" id="{32812241-99A2-4D0F-9AFC-976E93F9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95" y="3338251"/>
            <a:ext cx="2958202" cy="286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07F66F-45E1-4E42-8CBD-B390FD56980D}"/>
              </a:ext>
            </a:extLst>
          </p:cNvPr>
          <p:cNvSpPr/>
          <p:nvPr/>
        </p:nvSpPr>
        <p:spPr>
          <a:xfrm>
            <a:off x="8737713" y="1780110"/>
            <a:ext cx="3253395" cy="131097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</a:rPr>
              <a:t>WRF</a:t>
            </a:r>
          </a:p>
          <a:p>
            <a:pPr algn="ctr"/>
            <a:r>
              <a:rPr lang="en-US" sz="1600">
                <a:latin typeface="Arial" panose="020B0604020202020204" pitchFamily="34" charset="0"/>
              </a:rPr>
              <a:t>Meso-scale weather prediction numerical model</a:t>
            </a:r>
          </a:p>
          <a:p>
            <a:pPr algn="ctr"/>
            <a:endParaRPr lang="en-US" sz="1600"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9BB7A8-0F81-4AA0-A3DA-B5B36B5808D4}"/>
              </a:ext>
            </a:extLst>
          </p:cNvPr>
          <p:cNvSpPr/>
          <p:nvPr/>
        </p:nvSpPr>
        <p:spPr>
          <a:xfrm>
            <a:off x="5039617" y="3749114"/>
            <a:ext cx="6338949" cy="144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/>
              <a:t>Transportation load down-scaling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Hourly load profile at balancing </a:t>
            </a:r>
          </a:p>
          <a:p>
            <a:r>
              <a:rPr lang="en-US" sz="1800"/>
              <a:t>authority level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3E42C60-F0E2-486B-8DB9-E15B4A75735F}"/>
              </a:ext>
            </a:extLst>
          </p:cNvPr>
          <p:cNvSpPr/>
          <p:nvPr/>
        </p:nvSpPr>
        <p:spPr>
          <a:xfrm rot="18730562">
            <a:off x="7144576" y="3065545"/>
            <a:ext cx="457200" cy="678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3C6C1E-AAF2-4B2F-9FBC-6103183F9FEB}"/>
              </a:ext>
            </a:extLst>
          </p:cNvPr>
          <p:cNvSpPr/>
          <p:nvPr/>
        </p:nvSpPr>
        <p:spPr>
          <a:xfrm rot="8261164">
            <a:off x="9657863" y="3180529"/>
            <a:ext cx="642735" cy="44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37CDB2-73E0-470B-A31F-9011FD05A7DA}"/>
              </a:ext>
            </a:extLst>
          </p:cNvPr>
          <p:cNvSpPr/>
          <p:nvPr/>
        </p:nvSpPr>
        <p:spPr>
          <a:xfrm>
            <a:off x="5918440" y="5490559"/>
            <a:ext cx="4468091" cy="10942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</a:rPr>
              <a:t>Total Electric Load Model</a:t>
            </a:r>
          </a:p>
          <a:p>
            <a:pPr algn="ctr"/>
            <a:r>
              <a:rPr lang="en-US" sz="1600">
                <a:latin typeface="Arial" panose="020B0604020202020204" pitchFamily="34" charset="0"/>
              </a:rPr>
              <a:t>Predicting the non-transportation electric load growth (climate informed)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4676B93-AE87-4E87-B861-78C53626F49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3807783" y="3927017"/>
            <a:ext cx="3042468" cy="1178846"/>
          </a:xfrm>
          <a:prstGeom prst="bent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3DA30DA-CAB1-4163-B6FC-D595DDC85C20}"/>
              </a:ext>
            </a:extLst>
          </p:cNvPr>
          <p:cNvCxnSpPr>
            <a:cxnSpLocks/>
          </p:cNvCxnSpPr>
          <p:nvPr/>
        </p:nvCxnSpPr>
        <p:spPr>
          <a:xfrm rot="5400000">
            <a:off x="9362576" y="4150051"/>
            <a:ext cx="3160404" cy="1112494"/>
          </a:xfrm>
          <a:prstGeom prst="bentConnector3">
            <a:avLst>
              <a:gd name="adj1" fmla="val 99975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@wrf-model">
            <a:extLst>
              <a:ext uri="{FF2B5EF4-FFF2-40B4-BE49-F238E27FC236}">
                <a16:creationId xmlns:a16="http://schemas.microsoft.com/office/drawing/2014/main" id="{3415663F-2C68-4DB8-86A9-9940306F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009" y="1903291"/>
            <a:ext cx="1993564" cy="199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39B3A38-CB59-49C7-A9E1-A5DD5AEDC5D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5"/>
          <a:srcRect t="17929" r="25041"/>
          <a:stretch/>
        </p:blipFill>
        <p:spPr>
          <a:xfrm>
            <a:off x="9317194" y="3854701"/>
            <a:ext cx="1796067" cy="1310979"/>
          </a:xfr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285128-F059-4475-9130-693FEDF13A5C}"/>
              </a:ext>
            </a:extLst>
          </p:cNvPr>
          <p:cNvSpPr/>
          <p:nvPr/>
        </p:nvSpPr>
        <p:spPr>
          <a:xfrm>
            <a:off x="1768558" y="6501944"/>
            <a:ext cx="4269357" cy="15542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</a:rPr>
              <a:t>CERF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</a:rPr>
              <a:t>identifies feasible, site-specific locations for individual new power plants (renewable and non-renewable)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</a:rPr>
              <a:t>1 km^2 spatial resolution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D337AD9-ADA7-44A7-AE25-60510E34DC90}"/>
              </a:ext>
            </a:extLst>
          </p:cNvPr>
          <p:cNvSpPr/>
          <p:nvPr/>
        </p:nvSpPr>
        <p:spPr>
          <a:xfrm>
            <a:off x="5133051" y="5165679"/>
            <a:ext cx="457200" cy="1324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D3E228-7357-4F30-A726-041E9C881A7F}"/>
              </a:ext>
            </a:extLst>
          </p:cNvPr>
          <p:cNvSpPr/>
          <p:nvPr/>
        </p:nvSpPr>
        <p:spPr>
          <a:xfrm>
            <a:off x="8117996" y="6637241"/>
            <a:ext cx="3622219" cy="14418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err="1"/>
              <a:t>GridView</a:t>
            </a:r>
            <a:r>
              <a:rPr lang="en-US" sz="1800" b="1"/>
              <a:t>- Production cost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</a:rPr>
              <a:t>Runs unit commitment problem with future grid topology, load and generation scenario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9F1ACFF-3589-4AD4-AF86-BD9C1EEC75F1}"/>
              </a:ext>
            </a:extLst>
          </p:cNvPr>
          <p:cNvSpPr/>
          <p:nvPr/>
        </p:nvSpPr>
        <p:spPr>
          <a:xfrm rot="19069577">
            <a:off x="7507705" y="6584788"/>
            <a:ext cx="385011" cy="1007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E8FC773-49F4-4801-A13F-E6E864465F00}"/>
              </a:ext>
            </a:extLst>
          </p:cNvPr>
          <p:cNvSpPr/>
          <p:nvPr/>
        </p:nvSpPr>
        <p:spPr>
          <a:xfrm>
            <a:off x="6037915" y="7548469"/>
            <a:ext cx="2070655" cy="41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838E38F-FA03-4CA8-9573-59D185855F5C}"/>
              </a:ext>
            </a:extLst>
          </p:cNvPr>
          <p:cNvSpPr/>
          <p:nvPr/>
        </p:nvSpPr>
        <p:spPr>
          <a:xfrm>
            <a:off x="11749642" y="7279087"/>
            <a:ext cx="518039" cy="31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4023D676-AD1A-4005-A6FA-0CBCF6CB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70" y="1576162"/>
            <a:ext cx="3370556" cy="161228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C62DA8-3770-4B87-818C-B2DD59461E5B}"/>
              </a:ext>
            </a:extLst>
          </p:cNvPr>
          <p:cNvSpPr/>
          <p:nvPr/>
        </p:nvSpPr>
        <p:spPr>
          <a:xfrm>
            <a:off x="12291858" y="5017735"/>
            <a:ext cx="2213811" cy="294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Arial" panose="020B0604020202020204" pitchFamily="34" charset="0"/>
              </a:rPr>
              <a:t>Impact analysis</a:t>
            </a:r>
          </a:p>
          <a:p>
            <a:pPr marL="457200" indent="-457200">
              <a:buAutoNum type="arabicPeriod"/>
            </a:pPr>
            <a:r>
              <a:rPr lang="en-US" sz="1400">
                <a:latin typeface="Arial" panose="020B0604020202020204" pitchFamily="34" charset="0"/>
              </a:rPr>
              <a:t>Nodal production cost</a:t>
            </a:r>
          </a:p>
          <a:p>
            <a:pPr marL="457200" indent="-457200">
              <a:buAutoNum type="arabicPeriod"/>
            </a:pPr>
            <a:r>
              <a:rPr lang="en-US" sz="1400">
                <a:latin typeface="Arial" panose="020B0604020202020204" pitchFamily="34" charset="0"/>
              </a:rPr>
              <a:t>Locational marginal cost </a:t>
            </a:r>
          </a:p>
          <a:p>
            <a:pPr marL="457200" indent="-457200">
              <a:buAutoNum type="arabicPeriod"/>
            </a:pPr>
            <a:r>
              <a:rPr lang="en-US" sz="1400">
                <a:latin typeface="Arial" panose="020B0604020202020204" pitchFamily="34" charset="0"/>
              </a:rPr>
              <a:t>Resource adequacy</a:t>
            </a:r>
          </a:p>
          <a:p>
            <a:pPr marL="457200" indent="-457200">
              <a:buAutoNum type="arabicPeriod"/>
            </a:pPr>
            <a:r>
              <a:rPr lang="en-US" sz="1400">
                <a:latin typeface="Arial" panose="020B0604020202020204" pitchFamily="34" charset="0"/>
              </a:rPr>
              <a:t>Transmission congestion</a:t>
            </a:r>
          </a:p>
          <a:p>
            <a:pPr marL="457200" indent="-457200">
              <a:buAutoNum type="arabicPeriod"/>
            </a:pPr>
            <a:r>
              <a:rPr lang="en-US" sz="1400">
                <a:latin typeface="Arial" panose="020B0604020202020204" pitchFamily="34" charset="0"/>
              </a:rPr>
              <a:t>Generation mix</a:t>
            </a:r>
          </a:p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2592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B511CEA-FBDE-2243-8CDE-665C8C581B5C}" vid="{E5ED06E9-1D55-3740-92D8-8F02F7724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EEB8E66C176241907C98D8C7FEBFEB" ma:contentTypeVersion="13" ma:contentTypeDescription="Create a new document." ma:contentTypeScope="" ma:versionID="0c8bb28b883ff816265a75d48b91a0d0">
  <xsd:schema xmlns:xsd="http://www.w3.org/2001/XMLSchema" xmlns:xs="http://www.w3.org/2001/XMLSchema" xmlns:p="http://schemas.microsoft.com/office/2006/metadata/properties" xmlns:ns2="570775ea-cf7a-4e2f-b5f6-ce68132d4d6f" xmlns:ns3="558bde64-2119-4e08-b8d2-d4e2aac011f2" xmlns:ns4="5cece13e-3376-4417-9525-be60b11a89a8" targetNamespace="http://schemas.microsoft.com/office/2006/metadata/properties" ma:root="true" ma:fieldsID="5fb076bef2faf1954ad363fe8c967a36" ns2:_="" ns3:_="" ns4:_="">
    <xsd:import namespace="570775ea-cf7a-4e2f-b5f6-ce68132d4d6f"/>
    <xsd:import namespace="558bde64-2119-4e08-b8d2-d4e2aac011f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0775ea-cf7a-4e2f-b5f6-ce68132d4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Topic" ma:index="20" nillable="true" ma:displayName="Topic" ma:format="Dropdown" ma:internalName="Topic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8bde64-2119-4e08-b8d2-d4e2aac011f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26600dc-a11f-49c8-af4b-1d96d9888d08}" ma:internalName="TaxCatchAll" ma:showField="CatchAllData" ma:web="558bde64-2119-4e08-b8d2-d4e2aac011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0775ea-cf7a-4e2f-b5f6-ce68132d4d6f">
      <Terms xmlns="http://schemas.microsoft.com/office/infopath/2007/PartnerControls"/>
    </lcf76f155ced4ddcb4097134ff3c332f>
    <TaxCatchAll xmlns="5cece13e-3376-4417-9525-be60b11a89a8" xsi:nil="true"/>
    <Topic xmlns="570775ea-cf7a-4e2f-b5f6-ce68132d4d6f" xsi:nil="true"/>
  </documentManagement>
</p:properties>
</file>

<file path=customXml/itemProps1.xml><?xml version="1.0" encoding="utf-8"?>
<ds:datastoreItem xmlns:ds="http://schemas.openxmlformats.org/officeDocument/2006/customXml" ds:itemID="{6DA07598-2D17-4C0C-89A3-98D3EAC5547E}">
  <ds:schemaRefs>
    <ds:schemaRef ds:uri="558bde64-2119-4e08-b8d2-d4e2aac011f2"/>
    <ds:schemaRef ds:uri="570775ea-cf7a-4e2f-b5f6-ce68132d4d6f"/>
    <ds:schemaRef ds:uri="5cece13e-3376-4417-9525-be60b11a89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CA90200-FA0F-4885-A9E9-4B2DBBAC57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340913-5768-460E-B884-60F3D08E4289}">
  <ds:schemaRefs>
    <ds:schemaRef ds:uri="558bde64-2119-4e08-b8d2-d4e2aac011f2"/>
    <ds:schemaRef ds:uri="570775ea-cf7a-4e2f-b5f6-ce68132d4d6f"/>
    <ds:schemaRef ds:uri="5cece13e-3376-4417-9525-be60b11a89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0</TotalTime>
  <Words>1557</Words>
  <Application>Microsoft Office PowerPoint</Application>
  <PresentationFormat>Custom</PresentationFormat>
  <Paragraphs>232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Merriweather</vt:lpstr>
      <vt:lpstr>Times New Roman</vt:lpstr>
      <vt:lpstr>Wingdings</vt:lpstr>
      <vt:lpstr>PNNL_Option_4</vt:lpstr>
      <vt:lpstr>Assessing the Impact of Transportation Electrification on the Electric Grid</vt:lpstr>
      <vt:lpstr>Electric Vehicle Growth</vt:lpstr>
      <vt:lpstr>Growth of Electric Vehicle Charging Stations</vt:lpstr>
      <vt:lpstr>Electrical Grid</vt:lpstr>
      <vt:lpstr>The North American Electric Power Grid</vt:lpstr>
      <vt:lpstr>Assessing the impact of transportation electrification</vt:lpstr>
      <vt:lpstr>GODEEEP: Assess transportation electric load’s impact on transmission grid operation</vt:lpstr>
      <vt:lpstr>Production cost modeling: market simulation software (GridView)</vt:lpstr>
      <vt:lpstr>Modeling transportation load for the future grid </vt:lpstr>
      <vt:lpstr>Transportation Load Downscaling Method</vt:lpstr>
      <vt:lpstr>Spatial Disaggregation and Fleet Size Assumption for LDV</vt:lpstr>
      <vt:lpstr>Sample LDV Load Shape from EVI Pro*</vt:lpstr>
      <vt:lpstr>Sample BA/County Level LDV Shape</vt:lpstr>
      <vt:lpstr>Transportation Load Downscaling Method</vt:lpstr>
      <vt:lpstr> MDVs &amp; HDVs- Spatial Distribution in WECC </vt:lpstr>
      <vt:lpstr>Dataset Used for MDVs and HDVs</vt:lpstr>
      <vt:lpstr>MDV Load Shape Generation</vt:lpstr>
      <vt:lpstr>Time-Series MDV Load in WECC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Colson, Shannon B</dc:creator>
  <cp:lastModifiedBy>Ghosal, Malini</cp:lastModifiedBy>
  <cp:revision>3</cp:revision>
  <dcterms:created xsi:type="dcterms:W3CDTF">2020-09-14T16:51:54Z</dcterms:created>
  <dcterms:modified xsi:type="dcterms:W3CDTF">2023-06-21T18:21:13Z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0x010100C8EEB8E66C176241907C98D8C7FEBFEB</vt:lpwstr>
  </property>
  <property fmtid="{D5CDD505-2E9C-101B-9397-08002B2CF9AE}" pid="3" name="MediaServiceImageTags">
    <vt:lpwstr/>
  </property>
</Properties>
</file>